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323" r:id="rId3"/>
    <p:sldId id="292" r:id="rId4"/>
    <p:sldId id="293" r:id="rId5"/>
    <p:sldId id="256" r:id="rId6"/>
    <p:sldId id="326" r:id="rId7"/>
    <p:sldId id="335" r:id="rId8"/>
    <p:sldId id="329" r:id="rId9"/>
    <p:sldId id="331" r:id="rId10"/>
    <p:sldId id="330" r:id="rId11"/>
    <p:sldId id="328" r:id="rId12"/>
    <p:sldId id="334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JHYKzct1SXkHx/XCco52qQ==" hashData="T9iEo7lBSRNgHV9Ku5ME5+xEDKXDDOQTSO86Vod+pXzM09jOqmzGMrkqelbNCN3vRdJ34s/LvAXzSKF+CiFGDQ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  <a:srgbClr val="3F6C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FEB683-EC8E-4048-B169-381812E28036}" v="277" dt="2024-11-05T12:55:29.7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강지호" userId="66e57b8b-4154-47c3-bbc8-b488b9073746" providerId="ADAL" clId="{D9451AFB-EB1E-4099-A1C4-568F1A9E4A17}"/>
    <pc:docChg chg="addSld modSld sldOrd">
      <pc:chgData name="강지호" userId="66e57b8b-4154-47c3-bbc8-b488b9073746" providerId="ADAL" clId="{D9451AFB-EB1E-4099-A1C4-568F1A9E4A17}" dt="2024-11-06T19:17:17.131" v="2"/>
      <pc:docMkLst>
        <pc:docMk/>
      </pc:docMkLst>
      <pc:sldChg chg="add ord">
        <pc:chgData name="강지호" userId="66e57b8b-4154-47c3-bbc8-b488b9073746" providerId="ADAL" clId="{D9451AFB-EB1E-4099-A1C4-568F1A9E4A17}" dt="2024-11-06T19:17:17.131" v="2"/>
        <pc:sldMkLst>
          <pc:docMk/>
          <pc:sldMk cId="1748049937" sldId="33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B9718-CDA3-46B1-9E2E-B24C32380301}" type="datetimeFigureOut">
              <a:rPr lang="ko-KR" altLang="en-US" smtClean="0"/>
              <a:t>2024-11-07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11204-9E5F-4EF1-A210-E55FAA974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060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DD491-64F4-51FB-E353-84CFCF391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991E49-338B-675C-51CB-1633CCD4C9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A75BC72-7E44-2558-28D1-75E8D0EFA4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448CA3-A5BC-1EE1-910D-F63F1A447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3A02A-CEC8-49A5-AC40-3ECEA2378BD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0732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DD491-64F4-51FB-E353-84CFCF391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991E49-338B-675C-51CB-1633CCD4C9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A75BC72-7E44-2558-28D1-75E8D0EFA4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448CA3-A5BC-1EE1-910D-F63F1A447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3A02A-CEC8-49A5-AC40-3ECEA2378BD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187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DD491-64F4-51FB-E353-84CFCF391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991E49-338B-675C-51CB-1633CCD4C9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A75BC72-7E44-2558-28D1-75E8D0EFA4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448CA3-A5BC-1EE1-910D-F63F1A447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3A02A-CEC8-49A5-AC40-3ECEA2378BD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623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DD491-64F4-51FB-E353-84CFCF391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991E49-338B-675C-51CB-1633CCD4C9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A75BC72-7E44-2558-28D1-75E8D0EFA4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448CA3-A5BC-1EE1-910D-F63F1A447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3A02A-CEC8-49A5-AC40-3ECEA2378BD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048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DD491-64F4-51FB-E353-84CFCF391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991E49-338B-675C-51CB-1633CCD4C9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A75BC72-7E44-2558-28D1-75E8D0EFA4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448CA3-A5BC-1EE1-910D-F63F1A447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3A02A-CEC8-49A5-AC40-3ECEA2378BD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593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41A79-010B-D0A8-CA14-E8537F5C4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83392A-9280-D0E5-41E9-5294357114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906DCA2-AD49-40D9-F383-31A92659F9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79E5F9-565E-C2E2-E64D-D58B6DA7A9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3A02A-CEC8-49A5-AC40-3ECEA2378BD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237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DD491-64F4-51FB-E353-84CFCF391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991E49-338B-675C-51CB-1633CCD4C9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A75BC72-7E44-2558-28D1-75E8D0EFA4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448CA3-A5BC-1EE1-910D-F63F1A447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3A02A-CEC8-49A5-AC40-3ECEA2378BD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187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FAE93-858F-235D-B4BF-CD32DF95C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FF3B2B-DC98-9111-4A69-D32B79541E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20F6B53-A1BE-6448-3C9D-1C80D433B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CE6572-03C3-C38B-4A25-AC3818446D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3A02A-CEC8-49A5-AC40-3ECEA2378BD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578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69703-8DA8-2347-E664-4B26E012F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6AC533-CE65-7FC5-BE34-C38C9F3250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3E9386-88B0-4850-6ECD-B79A7EC8AA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9800F3-4647-FBDD-D967-2CF80B518C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3A02A-CEC8-49A5-AC40-3ECEA2378BD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395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DD491-64F4-51FB-E353-84CFCF391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991E49-338B-675C-51CB-1633CCD4C9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A75BC72-7E44-2558-28D1-75E8D0EFA4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448CA3-A5BC-1EE1-910D-F63F1A447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3A02A-CEC8-49A5-AC40-3ECEA2378BD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414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675227-B677-9516-2CBA-02BDBED802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2CF9B18-D880-FFA4-CC21-9F2ADC04D4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AB5E5C-E640-7BC4-7F4F-9C7EEE194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47769-5E76-44FF-B4D1-A9B6BA868985}" type="datetimeFigureOut">
              <a:rPr lang="ko-KR" altLang="en-US" smtClean="0"/>
              <a:t>2024-11-07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150C3A-4D57-CB01-B869-F013367DE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7ADE93-34F2-C9D1-D8BD-3C4F9F20B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58BB-3894-4D3B-860F-8720F459F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550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6CEF36-DBB1-2BB5-DB0F-BA847845D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E70008-BD44-4039-6138-168FEF7504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C35A53-5B31-FAF6-2CE3-0E10722FA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47769-5E76-44FF-B4D1-A9B6BA868985}" type="datetimeFigureOut">
              <a:rPr lang="ko-KR" altLang="en-US" smtClean="0"/>
              <a:t>2024-11-07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873EF7-FAAE-7461-1267-2B221B8BD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C170E1-C216-FCD7-43B3-628374B75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58BB-3894-4D3B-860F-8720F459F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952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49554C7-66A0-3AFC-83C4-C228969BEC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4091C8-2E5B-E0B2-5535-48FE3DDF9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80390C-ADD1-BC04-7D89-B03D3CECB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47769-5E76-44FF-B4D1-A9B6BA868985}" type="datetimeFigureOut">
              <a:rPr lang="ko-KR" altLang="en-US" smtClean="0"/>
              <a:t>2024-11-07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40079D-F4E5-3C5C-4828-B4BEF2015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26D470-5D70-AA25-D849-2E3335891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58BB-3894-4D3B-860F-8720F459F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848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57A36-3C8E-C5E6-7289-4C4EB5A46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A129A6-C9BD-22ED-00EE-F626A0C8A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72F3B9-917B-0EBF-2DDB-D57556D79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47769-5E76-44FF-B4D1-A9B6BA868985}" type="datetimeFigureOut">
              <a:rPr lang="ko-KR" altLang="en-US" smtClean="0"/>
              <a:t>2024-11-07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13E9F8-91C3-4DEC-7A49-677830794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16A97D-88C4-7D49-E8B0-EBDE28321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58BB-3894-4D3B-860F-8720F459F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687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84B83A-E6C1-0750-015E-A69460440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A69014-2AFD-4D92-7056-6F49E8F16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73ACD-2B29-C2E8-B4D8-41F0AA5AA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47769-5E76-44FF-B4D1-A9B6BA868985}" type="datetimeFigureOut">
              <a:rPr lang="ko-KR" altLang="en-US" smtClean="0"/>
              <a:t>2024-11-07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AF6676-91AA-7BAC-C1BA-E53AD644C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C93723-72A8-45EF-1471-D1D72426F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58BB-3894-4D3B-860F-8720F459F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498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252C39-0BA7-35F7-6373-4B4C017B4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ADBCF3-68C9-B8D8-B257-E9B30E7ECB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B485B3-A371-B6F9-874D-3445BF0ECD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73688D-0124-5D5F-0F19-8C55D4833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47769-5E76-44FF-B4D1-A9B6BA868985}" type="datetimeFigureOut">
              <a:rPr lang="ko-KR" altLang="en-US" smtClean="0"/>
              <a:t>2024-11-07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9D0F45-5436-6D29-1BE9-0899E568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688EB9-6B35-4FCF-BD94-7E89F1C9C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58BB-3894-4D3B-860F-8720F459F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686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52337E-DD98-5099-5FBA-3A7BC7056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68ED2B-52EF-4789-8D1F-FC422C518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B8D2E2-6DC9-BF56-2F76-1848534BC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360D30A-805E-0EE4-73DB-19EF97EA46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7854438-78C0-BECF-C67D-1556ADF2A6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36C0504-8EA5-0724-62EA-277A38138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47769-5E76-44FF-B4D1-A9B6BA868985}" type="datetimeFigureOut">
              <a:rPr lang="ko-KR" altLang="en-US" smtClean="0"/>
              <a:t>2024-11-07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9420510-7C86-D989-D186-9AD4F8D1E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A69E758-99B4-FB89-5843-7652431FF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58BB-3894-4D3B-860F-8720F459F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37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ACCC0C-CEA8-7D37-8D34-710923BB0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1C1D6B-281D-AE8F-570E-707D44F2F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47769-5E76-44FF-B4D1-A9B6BA868985}" type="datetimeFigureOut">
              <a:rPr lang="ko-KR" altLang="en-US" smtClean="0"/>
              <a:t>2024-11-07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BC703B0-FC68-45AD-E793-8142F230D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38A831-CBCF-9A64-616F-DF788967B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58BB-3894-4D3B-860F-8720F459F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309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FE85D90-43EC-A831-F28A-5C483E8F2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47769-5E76-44FF-B4D1-A9B6BA868985}" type="datetimeFigureOut">
              <a:rPr lang="ko-KR" altLang="en-US" smtClean="0"/>
              <a:t>2024-11-07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672705C-46B7-D308-9F87-E9040F92E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6044E0-AB51-6438-A59D-3F2538A3C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58BB-3894-4D3B-860F-8720F459F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576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481612-780B-0465-35F8-7C3375DCE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50231A-43D9-5759-36E2-AB4B5B4B9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4223C3-A5E9-CEB1-2281-87ED8BBFF6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1B6BD0-749B-99BD-A7B1-B3CDFF414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47769-5E76-44FF-B4D1-A9B6BA868985}" type="datetimeFigureOut">
              <a:rPr lang="ko-KR" altLang="en-US" smtClean="0"/>
              <a:t>2024-11-07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97962C-C6AE-5CB1-FD85-8C17490A0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490AB8-D836-9250-FEC4-0FB884946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58BB-3894-4D3B-860F-8720F459F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120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9BBCB0-14E7-5553-5A5C-DD18BAF02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F9FD531-20E2-1D75-E85C-99483F5948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531DDF-E754-896E-0A17-8CCCEB4B4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8EB1C0-E715-E901-D0C4-141AF2EA7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47769-5E76-44FF-B4D1-A9B6BA868985}" type="datetimeFigureOut">
              <a:rPr lang="ko-KR" altLang="en-US" smtClean="0"/>
              <a:t>2024-11-07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9E63A8-12A3-CD76-EBDD-6CB184BA2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5ECD8D-2869-8F83-E81D-182656FD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58BB-3894-4D3B-860F-8720F459F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424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E2423CA-1CC9-4C32-C148-8506777EF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9241B0-554A-B492-C8E7-0C086F1F7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CF55F0-B347-C3E9-B04D-F41102DF53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C47769-5E76-44FF-B4D1-A9B6BA868985}" type="datetimeFigureOut">
              <a:rPr lang="ko-KR" altLang="en-US" smtClean="0"/>
              <a:t>2024-11-07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8C9986-F049-DBEB-CB7C-A2DE864012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1C8FA8-564C-E6EA-9025-A05A67CF65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FA58BB-3894-4D3B-860F-8720F459F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38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rkdwlgh01@naver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rkdwlgh01@naver.co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D655198-BA31-8C02-3A0D-C0435B1EBA33}"/>
              </a:ext>
            </a:extLst>
          </p:cNvPr>
          <p:cNvSpPr/>
          <p:nvPr/>
        </p:nvSpPr>
        <p:spPr>
          <a:xfrm>
            <a:off x="0" y="1221500"/>
            <a:ext cx="670560" cy="2380360"/>
          </a:xfrm>
          <a:prstGeom prst="rect">
            <a:avLst/>
          </a:prstGeom>
          <a:solidFill>
            <a:srgbClr val="3F6C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2BD2994-C61E-61E5-73A0-F4F0885BAE84}"/>
              </a:ext>
            </a:extLst>
          </p:cNvPr>
          <p:cNvCxnSpPr/>
          <p:nvPr/>
        </p:nvCxnSpPr>
        <p:spPr>
          <a:xfrm>
            <a:off x="1135541" y="1300480"/>
            <a:ext cx="8556809" cy="0"/>
          </a:xfrm>
          <a:prstGeom prst="line">
            <a:avLst/>
          </a:prstGeom>
          <a:ln>
            <a:solidFill>
              <a:srgbClr val="3F6C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강원대학교 KANGWON NATIONAL UNIVERSITY">
            <a:extLst>
              <a:ext uri="{FF2B5EF4-FFF2-40B4-BE49-F238E27FC236}">
                <a16:creationId xmlns:a16="http://schemas.microsoft.com/office/drawing/2014/main" id="{9DC30D87-5F1A-4E66-4546-E297907AE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515" y="567140"/>
            <a:ext cx="1121878" cy="30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NU 컬러이미지">
            <a:extLst>
              <a:ext uri="{FF2B5EF4-FFF2-40B4-BE49-F238E27FC236}">
                <a16:creationId xmlns:a16="http://schemas.microsoft.com/office/drawing/2014/main" id="{3DF763C4-3F19-448F-200C-07BEB27C6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832" y="402150"/>
            <a:ext cx="1222662" cy="46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부제목 4">
            <a:extLst>
              <a:ext uri="{FF2B5EF4-FFF2-40B4-BE49-F238E27FC236}">
                <a16:creationId xmlns:a16="http://schemas.microsoft.com/office/drawing/2014/main" id="{1D32DE09-E3DF-76CF-8823-4F9BFF67D52D}"/>
              </a:ext>
            </a:extLst>
          </p:cNvPr>
          <p:cNvSpPr txBox="1">
            <a:spLocks/>
          </p:cNvSpPr>
          <p:nvPr/>
        </p:nvSpPr>
        <p:spPr>
          <a:xfrm>
            <a:off x="1135542" y="2353004"/>
            <a:ext cx="7336519" cy="5071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>
                <a:solidFill>
                  <a:srgbClr val="3F6CB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10</a:t>
            </a:r>
            <a:r>
              <a:rPr lang="ko-KR" altLang="en-US" sz="3200" b="1" dirty="0">
                <a:solidFill>
                  <a:srgbClr val="3F6CB2"/>
                </a:solidFill>
              </a:rPr>
              <a:t>주차 실습</a:t>
            </a:r>
          </a:p>
        </p:txBody>
      </p:sp>
      <p:sp>
        <p:nvSpPr>
          <p:cNvPr id="12" name="제목 3">
            <a:extLst>
              <a:ext uri="{FF2B5EF4-FFF2-40B4-BE49-F238E27FC236}">
                <a16:creationId xmlns:a16="http://schemas.microsoft.com/office/drawing/2014/main" id="{3C6BC0D3-8D73-3E6A-57F6-85B35A8AB742}"/>
              </a:ext>
            </a:extLst>
          </p:cNvPr>
          <p:cNvSpPr txBox="1">
            <a:spLocks/>
          </p:cNvSpPr>
          <p:nvPr/>
        </p:nvSpPr>
        <p:spPr>
          <a:xfrm>
            <a:off x="1135541" y="1469868"/>
            <a:ext cx="8406039" cy="10260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1" kern="1200">
                <a:solidFill>
                  <a:schemeClr val="bg1"/>
                </a:solidFill>
                <a:latin typeface="+mj-lt"/>
                <a:ea typeface="+mj-ea"/>
                <a:cs typeface="Verdana" panose="020B0604030504040204" pitchFamily="34" charset="0"/>
              </a:defRPr>
            </a:lvl1pPr>
          </a:lstStyle>
          <a:p>
            <a:pPr algn="l"/>
            <a:r>
              <a:rPr lang="ko-KR" altLang="en-US" i="0" dirty="0">
                <a:solidFill>
                  <a:srgbClr val="3F6CB2"/>
                </a:solidFill>
                <a:latin typeface="Verdana" panose="020B0604030504040204" pitchFamily="34" charset="0"/>
              </a:rPr>
              <a:t>자바</a:t>
            </a:r>
            <a:r>
              <a:rPr lang="ko-KR" altLang="en-US" i="0" dirty="0">
                <a:solidFill>
                  <a:srgbClr val="3F6CB2"/>
                </a:solidFill>
              </a:rPr>
              <a:t>프로그래밍</a:t>
            </a:r>
            <a:r>
              <a:rPr lang="en-US" altLang="ko-KR" i="0" dirty="0">
                <a:solidFill>
                  <a:srgbClr val="3F6CB2"/>
                </a:solidFill>
              </a:rPr>
              <a:t>2</a:t>
            </a:r>
            <a:endParaRPr lang="ko-KR" altLang="en-US" i="0" dirty="0">
              <a:solidFill>
                <a:srgbClr val="3F6CB2"/>
              </a:solidFill>
            </a:endParaRPr>
          </a:p>
        </p:txBody>
      </p:sp>
      <p:sp>
        <p:nvSpPr>
          <p:cNvPr id="13" name="부제목 4">
            <a:extLst>
              <a:ext uri="{FF2B5EF4-FFF2-40B4-BE49-F238E27FC236}">
                <a16:creationId xmlns:a16="http://schemas.microsoft.com/office/drawing/2014/main" id="{68D76E7F-0DD0-9FC7-037D-188BDB0406DD}"/>
              </a:ext>
            </a:extLst>
          </p:cNvPr>
          <p:cNvSpPr txBox="1">
            <a:spLocks/>
          </p:cNvSpPr>
          <p:nvPr/>
        </p:nvSpPr>
        <p:spPr>
          <a:xfrm>
            <a:off x="1135541" y="3071815"/>
            <a:ext cx="7336519" cy="5071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그래픽 프로그래밍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EC513A-F2C8-CE33-E778-33B3264DA578}"/>
              </a:ext>
            </a:extLst>
          </p:cNvPr>
          <p:cNvSpPr txBox="1"/>
          <p:nvPr/>
        </p:nvSpPr>
        <p:spPr>
          <a:xfrm>
            <a:off x="7112765" y="5937120"/>
            <a:ext cx="4809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Myriad Pro" panose="020B0503030403020204" pitchFamily="34" charset="0"/>
                <a:ea typeface="-윤고딕310" pitchFamily="18" charset="-127"/>
                <a:cs typeface="Arial" panose="020B0604020202020204" pitchFamily="34" charset="0"/>
              </a:rPr>
              <a:t>2024-2</a:t>
            </a:r>
            <a:r>
              <a:rPr lang="ko-KR" altLang="en-US" sz="1200" dirty="0">
                <a:latin typeface="Myriad Pro" panose="020B0503030403020204" pitchFamily="34" charset="0"/>
                <a:ea typeface="-윤고딕310" pitchFamily="18" charset="-127"/>
                <a:cs typeface="Arial" panose="020B0604020202020204" pitchFamily="34" charset="0"/>
              </a:rPr>
              <a:t>학기 자바프로그래밍</a:t>
            </a:r>
            <a:r>
              <a:rPr lang="en-US" altLang="ko-KR" sz="1200" dirty="0">
                <a:latin typeface="Myriad Pro" panose="020B0503030403020204" pitchFamily="34" charset="0"/>
                <a:ea typeface="-윤고딕310" pitchFamily="18" charset="-127"/>
                <a:cs typeface="Arial" panose="020B0604020202020204" pitchFamily="34" charset="0"/>
              </a:rPr>
              <a:t>2</a:t>
            </a:r>
            <a:r>
              <a:rPr lang="ko-KR" altLang="en-US" sz="1200" dirty="0">
                <a:latin typeface="Myriad Pro" panose="020B0503030403020204" pitchFamily="34" charset="0"/>
                <a:ea typeface="-윤고딕310" pitchFamily="18" charset="-127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latin typeface="Myriad Pro" panose="020B0503030403020204" pitchFamily="34" charset="0"/>
                <a:ea typeface="-윤고딕310" pitchFamily="18" charset="-127"/>
                <a:cs typeface="Arial" panose="020B0604020202020204" pitchFamily="34" charset="0"/>
              </a:rPr>
              <a:t>3</a:t>
            </a:r>
            <a:r>
              <a:rPr lang="ko-KR" altLang="en-US" sz="1200" dirty="0">
                <a:latin typeface="Myriad Pro" panose="020B0503030403020204" pitchFamily="34" charset="0"/>
                <a:ea typeface="-윤고딕310" pitchFamily="18" charset="-127"/>
                <a:cs typeface="Arial" panose="020B0604020202020204" pitchFamily="34" charset="0"/>
              </a:rPr>
              <a:t>분반</a:t>
            </a:r>
            <a:endParaRPr lang="en-US" altLang="ko-KR" sz="1200" dirty="0">
              <a:latin typeface="Myriad Pro" panose="020B0503030403020204" pitchFamily="34" charset="0"/>
              <a:ea typeface="-윤고딕310" pitchFamily="18" charset="-127"/>
              <a:cs typeface="Arial" panose="020B0604020202020204" pitchFamily="34" charset="0"/>
            </a:endParaRPr>
          </a:p>
          <a:p>
            <a:pPr algn="r"/>
            <a:r>
              <a:rPr lang="en-US" altLang="ko-KR" sz="1200" dirty="0">
                <a:latin typeface="Myriad Pro" panose="020B0503030403020204" pitchFamily="34" charset="0"/>
                <a:ea typeface="-윤고딕310" pitchFamily="18" charset="-127"/>
                <a:cs typeface="Arial" panose="020B0604020202020204" pitchFamily="34" charset="0"/>
              </a:rPr>
              <a:t>TA</a:t>
            </a:r>
            <a:r>
              <a:rPr lang="ko-KR" altLang="en-US" sz="1200" dirty="0">
                <a:latin typeface="Myriad Pro" panose="020B0503030403020204" pitchFamily="34" charset="0"/>
                <a:ea typeface="-윤고딕310" pitchFamily="18" charset="-127"/>
                <a:cs typeface="Arial" panose="020B0604020202020204" pitchFamily="34" charset="0"/>
              </a:rPr>
              <a:t> 강지호</a:t>
            </a:r>
            <a:endParaRPr lang="en-US" altLang="ko-KR" sz="1200" dirty="0">
              <a:latin typeface="Myriad Pro" panose="020B0503030403020204" pitchFamily="34" charset="0"/>
              <a:ea typeface="-윤고딕310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792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A4088-6E9B-3FD8-C618-42AFBC1C9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9778C68-E840-A75C-FA1D-2357E1750515}"/>
              </a:ext>
            </a:extLst>
          </p:cNvPr>
          <p:cNvSpPr/>
          <p:nvPr/>
        </p:nvSpPr>
        <p:spPr>
          <a:xfrm>
            <a:off x="0" y="6525658"/>
            <a:ext cx="12192000" cy="351377"/>
          </a:xfrm>
          <a:prstGeom prst="rect">
            <a:avLst/>
          </a:prstGeom>
          <a:solidFill>
            <a:srgbClr val="3F6CB2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553C72-B884-A89F-5D6A-90E26D03BF5C}"/>
              </a:ext>
            </a:extLst>
          </p:cNvPr>
          <p:cNvSpPr txBox="1"/>
          <p:nvPr/>
        </p:nvSpPr>
        <p:spPr>
          <a:xfrm>
            <a:off x="0" y="6529595"/>
            <a:ext cx="4150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Cascadia Code" panose="020B0609020000020004" pitchFamily="49" charset="0"/>
              </a:rPr>
              <a:t>Java Programming 2</a:t>
            </a:r>
            <a:endParaRPr lang="ko-KR" altLang="en-US" sz="1400" b="1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Cascadia Code" panose="020B0609020000020004" pitchFamily="49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65DB2D6-DB3E-4E22-5706-C8BA28714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5314" y="6511914"/>
            <a:ext cx="505695" cy="351377"/>
          </a:xfrm>
        </p:spPr>
        <p:txBody>
          <a:bodyPr/>
          <a:lstStyle/>
          <a:p>
            <a:fld id="{EB95F42B-7362-4A24-8603-7CC5EAE561F5}" type="slidenum">
              <a:rPr lang="ko-KR" altLang="en-US" sz="1600" b="1" u="sng" smtClean="0">
                <a:solidFill>
                  <a:schemeClr val="bg1"/>
                </a:solidFill>
                <a:ea typeface="나눔바른펜" panose="020B0503000000000000"/>
              </a:rPr>
              <a:t>10</a:t>
            </a:fld>
            <a:endParaRPr lang="ko-KR" altLang="en-US" sz="1600" b="1" u="sng" dirty="0">
              <a:solidFill>
                <a:schemeClr val="bg1"/>
              </a:solidFill>
              <a:ea typeface="나눔바른펜" panose="020B050300000000000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D804C9-07A4-FE94-F3D2-CBE383F5D399}"/>
              </a:ext>
            </a:extLst>
          </p:cNvPr>
          <p:cNvSpPr/>
          <p:nvPr/>
        </p:nvSpPr>
        <p:spPr>
          <a:xfrm>
            <a:off x="0" y="332960"/>
            <a:ext cx="266448" cy="6652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E6B0353-7ABB-7CEB-4D97-A926D48A027C}"/>
              </a:ext>
            </a:extLst>
          </p:cNvPr>
          <p:cNvSpPr/>
          <p:nvPr/>
        </p:nvSpPr>
        <p:spPr>
          <a:xfrm>
            <a:off x="511055" y="332960"/>
            <a:ext cx="4629356" cy="5926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tx1"/>
                </a:solidFill>
                <a:latin typeface="+mj-lt"/>
              </a:rPr>
              <a:t>문제 </a:t>
            </a:r>
            <a:r>
              <a:rPr lang="en-US" altLang="ko-KR" sz="3200" b="1" dirty="0">
                <a:solidFill>
                  <a:schemeClr val="tx1"/>
                </a:solidFill>
                <a:latin typeface="+mj-lt"/>
              </a:rPr>
              <a:t>2 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(30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점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)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C609518-CB09-1B74-71EE-C7BA89E54E3F}"/>
              </a:ext>
            </a:extLst>
          </p:cNvPr>
          <p:cNvCxnSpPr>
            <a:cxnSpLocks/>
          </p:cNvCxnSpPr>
          <p:nvPr/>
        </p:nvCxnSpPr>
        <p:spPr>
          <a:xfrm>
            <a:off x="389580" y="926471"/>
            <a:ext cx="11346230" cy="0"/>
          </a:xfrm>
          <a:prstGeom prst="line">
            <a:avLst/>
          </a:prstGeom>
          <a:ln>
            <a:solidFill>
              <a:srgbClr val="3F6C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6B107C46-BE55-888F-9FED-DC6B5382854B}"/>
              </a:ext>
            </a:extLst>
          </p:cNvPr>
          <p:cNvSpPr/>
          <p:nvPr/>
        </p:nvSpPr>
        <p:spPr>
          <a:xfrm rot="444618">
            <a:off x="373359" y="862979"/>
            <a:ext cx="133224" cy="12716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E9AA55BF-8AB5-AB21-F4F1-E5068ABCBFE5}"/>
              </a:ext>
            </a:extLst>
          </p:cNvPr>
          <p:cNvSpPr/>
          <p:nvPr/>
        </p:nvSpPr>
        <p:spPr>
          <a:xfrm rot="444618">
            <a:off x="11618807" y="862058"/>
            <a:ext cx="133224" cy="12716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D9D05DCD-D40C-C8DC-1356-939186126FEB}"/>
              </a:ext>
            </a:extLst>
          </p:cNvPr>
          <p:cNvSpPr txBox="1">
            <a:spLocks/>
          </p:cNvSpPr>
          <p:nvPr/>
        </p:nvSpPr>
        <p:spPr>
          <a:xfrm>
            <a:off x="838200" y="1027489"/>
            <a:ext cx="10515600" cy="505747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사용할 이미지 프로젝트에 추가</a:t>
            </a:r>
            <a:br>
              <a:rPr lang="en-US" altLang="ko-KR" sz="2000" dirty="0"/>
            </a:br>
            <a:r>
              <a:rPr lang="ko-KR" altLang="en-US" sz="1800" dirty="0"/>
              <a:t>프로젝트 </a:t>
            </a:r>
            <a:r>
              <a:rPr lang="ko-KR" altLang="en-US" sz="1800" dirty="0" err="1"/>
              <a:t>우클릭</a:t>
            </a:r>
            <a:r>
              <a:rPr lang="ko-KR" altLang="en-US" sz="1800" dirty="0"/>
              <a:t> → </a:t>
            </a:r>
            <a:r>
              <a:rPr lang="en-US" altLang="ko-KR" sz="1800" dirty="0"/>
              <a:t>New </a:t>
            </a:r>
            <a:r>
              <a:rPr lang="ko-KR" altLang="en-US" sz="1800" dirty="0"/>
              <a:t>→ </a:t>
            </a:r>
            <a:r>
              <a:rPr lang="en-US" altLang="ko-KR" sz="1800" dirty="0"/>
              <a:t>Source Folder </a:t>
            </a:r>
            <a:r>
              <a:rPr lang="ko-KR" altLang="en-US" sz="1800" dirty="0"/>
              <a:t>→ 폴더명은 </a:t>
            </a:r>
            <a:r>
              <a:rPr lang="en-US" altLang="ko-KR" sz="1800" dirty="0" err="1"/>
              <a:t>imgs</a:t>
            </a:r>
            <a:br>
              <a:rPr lang="en-US" altLang="ko-KR" sz="1800" dirty="0"/>
            </a:br>
            <a:r>
              <a:rPr lang="ko-KR" altLang="en-US" sz="1800" dirty="0"/>
              <a:t>해당 폴더에 이미지 파일 추가</a:t>
            </a:r>
            <a:r>
              <a:rPr lang="en-US" altLang="ko-KR" sz="1800" dirty="0"/>
              <a:t>(img1.jpg, img2.jpg, img3.jpg, img4.jpg)</a:t>
            </a:r>
            <a:br>
              <a:rPr lang="en-US" altLang="ko-KR" sz="1800" dirty="0"/>
            </a:br>
            <a:r>
              <a:rPr lang="ko-KR" altLang="en-US" sz="1800" dirty="0"/>
              <a:t>파일 경로는 </a:t>
            </a:r>
            <a:r>
              <a:rPr lang="en-US" altLang="ko-KR" sz="1800" dirty="0"/>
              <a:t>“</a:t>
            </a:r>
            <a:r>
              <a:rPr lang="en-US" altLang="ko-KR" sz="1800" dirty="0" err="1"/>
              <a:t>imgs</a:t>
            </a:r>
            <a:r>
              <a:rPr lang="en-US" altLang="ko-KR" sz="1800" dirty="0"/>
              <a:t>/img1.jpg”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endParaRPr lang="en-US" altLang="ko-KR" sz="2400" dirty="0"/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endParaRPr lang="en-US" altLang="ko-KR" sz="2400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85C2014-C4DB-2103-D10E-EB3E079E1D22}"/>
              </a:ext>
            </a:extLst>
          </p:cNvPr>
          <p:cNvGrpSpPr/>
          <p:nvPr/>
        </p:nvGrpSpPr>
        <p:grpSpPr>
          <a:xfrm>
            <a:off x="1162681" y="2858257"/>
            <a:ext cx="2821923" cy="3548599"/>
            <a:chOff x="3342702" y="0"/>
            <a:chExt cx="5506595" cy="6858000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8BB950C-DC34-B007-F56A-88FE6C8FA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7427"/>
            <a:stretch/>
          </p:blipFill>
          <p:spPr>
            <a:xfrm>
              <a:off x="3342702" y="0"/>
              <a:ext cx="3445657" cy="685800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9702105-C038-6331-855E-E370E43FE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1644" b="47826"/>
            <a:stretch/>
          </p:blipFill>
          <p:spPr>
            <a:xfrm>
              <a:off x="6737199" y="0"/>
              <a:ext cx="2112098" cy="3578105"/>
            </a:xfrm>
            <a:prstGeom prst="rect">
              <a:avLst/>
            </a:prstGeom>
          </p:spPr>
        </p:pic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0B393263-043B-FDDD-BC9B-B004019E6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769" y="1629657"/>
            <a:ext cx="771633" cy="29531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D1B3E66-023A-DAA4-6602-6A4B88DA9C17}"/>
              </a:ext>
            </a:extLst>
          </p:cNvPr>
          <p:cNvSpPr txBox="1"/>
          <p:nvPr/>
        </p:nvSpPr>
        <p:spPr>
          <a:xfrm>
            <a:off x="3233706" y="5655478"/>
            <a:ext cx="8859385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*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폴더에 파일 추가</a:t>
            </a:r>
            <a:b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</a:br>
            <a:r>
              <a:rPr kumimoji="1"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imgs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폴더 </a:t>
            </a:r>
            <a:r>
              <a:rPr kumimoji="1" lang="ko-KR" altLang="en-US" sz="1400" dirty="0" err="1">
                <a:solidFill>
                  <a:schemeClr val="bg1">
                    <a:lumMod val="50000"/>
                  </a:schemeClr>
                </a:solidFill>
              </a:rPr>
              <a:t>우클릭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 → 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import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→ 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General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→ 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File System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→ 파일이 있는 폴더 선택 → 추가할 파일 모두 선택</a:t>
            </a:r>
            <a:endParaRPr kumimoji="1" lang="ko-Kore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687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BDF1C-9D16-5391-5360-C7D875485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A6B3641-C75F-D3ED-040A-56C5B0120AC9}"/>
              </a:ext>
            </a:extLst>
          </p:cNvPr>
          <p:cNvSpPr/>
          <p:nvPr/>
        </p:nvSpPr>
        <p:spPr>
          <a:xfrm>
            <a:off x="0" y="6525658"/>
            <a:ext cx="12192000" cy="351377"/>
          </a:xfrm>
          <a:prstGeom prst="rect">
            <a:avLst/>
          </a:prstGeom>
          <a:solidFill>
            <a:srgbClr val="3F6CB2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E13B8B-501B-6D39-977A-EBEB20F937BA}"/>
              </a:ext>
            </a:extLst>
          </p:cNvPr>
          <p:cNvSpPr txBox="1"/>
          <p:nvPr/>
        </p:nvSpPr>
        <p:spPr>
          <a:xfrm>
            <a:off x="0" y="6529595"/>
            <a:ext cx="4150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Cascadia Code" panose="020B0609020000020004" pitchFamily="49" charset="0"/>
              </a:rPr>
              <a:t>Java Programming 2</a:t>
            </a:r>
            <a:endParaRPr lang="ko-KR" altLang="en-US" sz="1400" b="1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Cascadia Code" panose="020B0609020000020004" pitchFamily="49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AC818AD-3EFB-7FEE-75D1-DC62F2896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5314" y="6511914"/>
            <a:ext cx="505695" cy="351377"/>
          </a:xfrm>
        </p:spPr>
        <p:txBody>
          <a:bodyPr/>
          <a:lstStyle/>
          <a:p>
            <a:fld id="{EB95F42B-7362-4A24-8603-7CC5EAE561F5}" type="slidenum">
              <a:rPr lang="ko-KR" altLang="en-US" sz="1600" b="1" u="sng" smtClean="0">
                <a:solidFill>
                  <a:schemeClr val="bg1"/>
                </a:solidFill>
                <a:ea typeface="나눔바른펜" panose="020B0503000000000000"/>
              </a:rPr>
              <a:t>11</a:t>
            </a:fld>
            <a:endParaRPr lang="ko-KR" altLang="en-US" sz="1600" b="1" u="sng" dirty="0">
              <a:solidFill>
                <a:schemeClr val="bg1"/>
              </a:solidFill>
              <a:ea typeface="나눔바른펜" panose="020B050300000000000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B6133D-8991-D670-90DB-61DF003E542A}"/>
              </a:ext>
            </a:extLst>
          </p:cNvPr>
          <p:cNvSpPr/>
          <p:nvPr/>
        </p:nvSpPr>
        <p:spPr>
          <a:xfrm>
            <a:off x="0" y="332960"/>
            <a:ext cx="266448" cy="6652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58D078-A230-5C88-5727-95C73C823D3E}"/>
              </a:ext>
            </a:extLst>
          </p:cNvPr>
          <p:cNvSpPr/>
          <p:nvPr/>
        </p:nvSpPr>
        <p:spPr>
          <a:xfrm>
            <a:off x="511055" y="332960"/>
            <a:ext cx="4629356" cy="5926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tx1"/>
                </a:solidFill>
                <a:latin typeface="+mj-lt"/>
              </a:rPr>
              <a:t>문제 </a:t>
            </a:r>
            <a:r>
              <a:rPr lang="en-US" altLang="ko-KR" sz="3200" b="1" dirty="0">
                <a:solidFill>
                  <a:schemeClr val="tx1"/>
                </a:solidFill>
                <a:latin typeface="+mj-lt"/>
              </a:rPr>
              <a:t>3 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(30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점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)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68D4CFF-2CCD-4D17-B8F1-2A496CD018A0}"/>
              </a:ext>
            </a:extLst>
          </p:cNvPr>
          <p:cNvCxnSpPr>
            <a:cxnSpLocks/>
          </p:cNvCxnSpPr>
          <p:nvPr/>
        </p:nvCxnSpPr>
        <p:spPr>
          <a:xfrm>
            <a:off x="389580" y="926471"/>
            <a:ext cx="11346230" cy="0"/>
          </a:xfrm>
          <a:prstGeom prst="line">
            <a:avLst/>
          </a:prstGeom>
          <a:ln>
            <a:solidFill>
              <a:srgbClr val="3F6C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B6A67AFD-E4FA-EFE6-170A-9ADF4085C2A6}"/>
              </a:ext>
            </a:extLst>
          </p:cNvPr>
          <p:cNvSpPr/>
          <p:nvPr/>
        </p:nvSpPr>
        <p:spPr>
          <a:xfrm rot="444618">
            <a:off x="373359" y="862979"/>
            <a:ext cx="133224" cy="12716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D260C67-8060-564B-BB1A-53CFDE490830}"/>
              </a:ext>
            </a:extLst>
          </p:cNvPr>
          <p:cNvSpPr/>
          <p:nvPr/>
        </p:nvSpPr>
        <p:spPr>
          <a:xfrm rot="444618">
            <a:off x="11618807" y="862058"/>
            <a:ext cx="133224" cy="12716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3FC3EBFD-C661-CECC-E391-847AE3A15C1C}"/>
              </a:ext>
            </a:extLst>
          </p:cNvPr>
          <p:cNvSpPr txBox="1">
            <a:spLocks/>
          </p:cNvSpPr>
          <p:nvPr/>
        </p:nvSpPr>
        <p:spPr>
          <a:xfrm>
            <a:off x="838200" y="1027489"/>
            <a:ext cx="10515600" cy="505747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/>
              <a:t>Timer </a:t>
            </a:r>
            <a:r>
              <a:rPr lang="ko-KR" altLang="en-US" sz="2000" dirty="0"/>
              <a:t>객체를 이용하여 움직이는 원을 </a:t>
            </a:r>
            <a:r>
              <a:rPr lang="en-US" altLang="ko-KR" sz="2000" b="1" dirty="0" err="1">
                <a:solidFill>
                  <a:srgbClr val="FF0000"/>
                </a:solidFill>
              </a:rPr>
              <a:t>MoveCircle</a:t>
            </a:r>
            <a:r>
              <a:rPr lang="ko-KR" altLang="en-US" sz="2000" dirty="0"/>
              <a:t>에서 조건에 맞게 구현하고 테스트하세요</a:t>
            </a:r>
            <a:r>
              <a:rPr lang="en-US" altLang="ko-KR" sz="2000" dirty="0"/>
              <a:t>.</a:t>
            </a:r>
          </a:p>
          <a:p>
            <a:pPr marL="540000" lvl="1" indent="-2880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800" dirty="0"/>
              <a:t>원의 크기는 </a:t>
            </a:r>
            <a:r>
              <a:rPr lang="en-US" altLang="ko-KR" sz="1800" dirty="0"/>
              <a:t>50</a:t>
            </a:r>
            <a:r>
              <a:rPr lang="ko-KR" altLang="en-US" sz="1800" dirty="0"/>
              <a:t>으로 구현</a:t>
            </a:r>
            <a:endParaRPr lang="en-US" altLang="ko-KR" sz="1800" dirty="0"/>
          </a:p>
          <a:p>
            <a:pPr marL="540000" lvl="1" indent="-2880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800" dirty="0"/>
              <a:t>                        </a:t>
            </a:r>
            <a:r>
              <a:rPr lang="ko-KR" altLang="en-US" sz="1800" dirty="0" err="1"/>
              <a:t>으로</a:t>
            </a:r>
            <a:r>
              <a:rPr lang="ko-KR" altLang="en-US" sz="1800" dirty="0"/>
              <a:t> 설정하여 </a:t>
            </a:r>
            <a:r>
              <a:rPr lang="en-US" altLang="ko-KR" sz="1800" dirty="0"/>
              <a:t>0.01</a:t>
            </a:r>
            <a:r>
              <a:rPr lang="ko-KR" altLang="en-US" sz="1800" dirty="0"/>
              <a:t>초</a:t>
            </a:r>
            <a:r>
              <a:rPr lang="en-US" altLang="ko-KR" sz="1800" dirty="0"/>
              <a:t>(10</a:t>
            </a:r>
            <a:r>
              <a:rPr lang="ko-KR" altLang="en-US" sz="1800" dirty="0" err="1"/>
              <a:t>밀리초</a:t>
            </a:r>
            <a:r>
              <a:rPr lang="en-US" altLang="ko-KR" sz="1800" dirty="0"/>
              <a:t>)</a:t>
            </a:r>
            <a:r>
              <a:rPr lang="ko-KR" altLang="en-US" sz="1800" dirty="0"/>
              <a:t>마다 </a:t>
            </a:r>
            <a:r>
              <a:rPr lang="en-US" altLang="ko-KR" sz="1800" dirty="0"/>
              <a:t>x</a:t>
            </a:r>
            <a:r>
              <a:rPr lang="ko-KR" altLang="en-US" sz="1800" dirty="0"/>
              <a:t>방향을 기준으로 </a:t>
            </a:r>
            <a:r>
              <a:rPr lang="en-US" altLang="ko-KR" sz="1800" dirty="0"/>
              <a:t>1</a:t>
            </a:r>
            <a:r>
              <a:rPr lang="ko-KR" altLang="en-US" sz="1800" dirty="0"/>
              <a:t>씩 이동하도록 구현</a:t>
            </a:r>
            <a:endParaRPr lang="en-US" altLang="ko-KR" sz="1800" dirty="0"/>
          </a:p>
          <a:p>
            <a:pPr marL="540000" lvl="1" indent="-2880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800" dirty="0"/>
              <a:t>원이 패널의 끝 부분에 부딪힐 때마다 패널의 배경색이 바뀌며 원은 반대 방향으로 이동</a:t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배경색은 랜덤하게 변경</a:t>
            </a:r>
            <a:endParaRPr lang="en-US" altLang="ko-KR" sz="1800" dirty="0"/>
          </a:p>
          <a:p>
            <a:pPr marL="540000" lvl="1" indent="-2880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800" dirty="0"/>
          </a:p>
          <a:p>
            <a:pPr marL="540000" lvl="1" indent="-2880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800" dirty="0"/>
          </a:p>
          <a:p>
            <a:pPr marL="252000" lvl="1" indent="0">
              <a:lnSpc>
                <a:spcPct val="150000"/>
              </a:lnSpc>
              <a:buNone/>
            </a:pPr>
            <a:endParaRPr lang="en-US" altLang="ko-KR" sz="1800" dirty="0"/>
          </a:p>
          <a:p>
            <a:pPr marL="540000" lvl="1" indent="-2880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2400" dirty="0"/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endParaRPr lang="en-US" altLang="ko-KR" sz="2400" dirty="0"/>
          </a:p>
        </p:txBody>
      </p:sp>
      <p:sp>
        <p:nvSpPr>
          <p:cNvPr id="2" name="AutoShape 3">
            <a:extLst>
              <a:ext uri="{FF2B5EF4-FFF2-40B4-BE49-F238E27FC236}">
                <a16:creationId xmlns:a16="http://schemas.microsoft.com/office/drawing/2014/main" id="{DD0DA437-27B6-786B-E0B3-BC993BE37C1A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455247" y="3640948"/>
            <a:ext cx="5795670" cy="2723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7373C43-E462-A3E5-645E-3B8B455954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13" b="1"/>
          <a:stretch/>
        </p:blipFill>
        <p:spPr>
          <a:xfrm>
            <a:off x="1441126" y="2634199"/>
            <a:ext cx="1968193" cy="2482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18FCFD4-D30B-3DD8-1526-3AAE933A0C7D}"/>
              </a:ext>
            </a:extLst>
          </p:cNvPr>
          <p:cNvSpPr txBox="1"/>
          <p:nvPr/>
        </p:nvSpPr>
        <p:spPr>
          <a:xfrm>
            <a:off x="1133816" y="3764634"/>
            <a:ext cx="10056987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1"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Hint: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강의 자료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11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장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p.10(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그래픽 좌표계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와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p.22(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타원 그리기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를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참고하여 원이 그려지는 방식과 원의 크기를 생각하면 원이 패널의 끝 부분에 부딪히는 위치 알 수 있음</a:t>
            </a:r>
            <a:b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+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강의 자료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Lab 11-4: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애니메이션 작성하기 참고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4A0BA7A-3C48-68E8-830D-D9ED831A9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595" y="4892010"/>
            <a:ext cx="4559921" cy="155001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18196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BDF1C-9D16-5391-5360-C7D875485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B75540-F04B-EEA3-7F2E-FBEE1F686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894" y="1306920"/>
            <a:ext cx="10574306" cy="47849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</a:rPr>
              <a:t>   </a:t>
            </a:r>
            <a:r>
              <a:rPr lang="en-US" altLang="ko-KR" sz="2400" dirty="0"/>
              <a:t>- </a:t>
            </a:r>
            <a:r>
              <a:rPr lang="ko-KR" altLang="en-US" sz="2400" b="1" dirty="0"/>
              <a:t>클래스 명 </a:t>
            </a:r>
            <a:r>
              <a:rPr lang="en-US" altLang="ko-KR" sz="2400" b="1" dirty="0"/>
              <a:t>: </a:t>
            </a:r>
            <a:r>
              <a:rPr lang="en-US" altLang="ko-KR" sz="2400" b="1" dirty="0" err="1">
                <a:solidFill>
                  <a:srgbClr val="FF0000"/>
                </a:solidFill>
              </a:rPr>
              <a:t>MoveCircle</a:t>
            </a:r>
            <a:endParaRPr lang="en-US" altLang="ko-KR" sz="2400" b="1" dirty="0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A6B3641-C75F-D3ED-040A-56C5B0120AC9}"/>
              </a:ext>
            </a:extLst>
          </p:cNvPr>
          <p:cNvSpPr/>
          <p:nvPr/>
        </p:nvSpPr>
        <p:spPr>
          <a:xfrm>
            <a:off x="0" y="6525658"/>
            <a:ext cx="12192000" cy="351377"/>
          </a:xfrm>
          <a:prstGeom prst="rect">
            <a:avLst/>
          </a:prstGeom>
          <a:solidFill>
            <a:srgbClr val="3F6CB2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E13B8B-501B-6D39-977A-EBEB20F937BA}"/>
              </a:ext>
            </a:extLst>
          </p:cNvPr>
          <p:cNvSpPr txBox="1"/>
          <p:nvPr/>
        </p:nvSpPr>
        <p:spPr>
          <a:xfrm>
            <a:off x="0" y="6529595"/>
            <a:ext cx="4150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Cascadia Code" panose="020B0609020000020004" pitchFamily="49" charset="0"/>
              </a:rPr>
              <a:t>Java Programming 2</a:t>
            </a:r>
            <a:endParaRPr lang="ko-KR" altLang="en-US" sz="1400" b="1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Cascadia Code" panose="020B0609020000020004" pitchFamily="49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AC818AD-3EFB-7FEE-75D1-DC62F2896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5314" y="6511914"/>
            <a:ext cx="505695" cy="351377"/>
          </a:xfrm>
        </p:spPr>
        <p:txBody>
          <a:bodyPr/>
          <a:lstStyle/>
          <a:p>
            <a:fld id="{EB95F42B-7362-4A24-8603-7CC5EAE561F5}" type="slidenum">
              <a:rPr lang="ko-KR" altLang="en-US" sz="1600" b="1" u="sng" smtClean="0">
                <a:solidFill>
                  <a:schemeClr val="bg1"/>
                </a:solidFill>
                <a:ea typeface="나눔바른펜" panose="020B0503000000000000"/>
              </a:rPr>
              <a:t>12</a:t>
            </a:fld>
            <a:endParaRPr lang="ko-KR" altLang="en-US" sz="1600" b="1" u="sng" dirty="0">
              <a:solidFill>
                <a:schemeClr val="bg1"/>
              </a:solidFill>
              <a:ea typeface="나눔바른펜" panose="020B050300000000000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B6133D-8991-D670-90DB-61DF003E542A}"/>
              </a:ext>
            </a:extLst>
          </p:cNvPr>
          <p:cNvSpPr/>
          <p:nvPr/>
        </p:nvSpPr>
        <p:spPr>
          <a:xfrm>
            <a:off x="0" y="332960"/>
            <a:ext cx="266448" cy="6652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58D078-A230-5C88-5727-95C73C823D3E}"/>
              </a:ext>
            </a:extLst>
          </p:cNvPr>
          <p:cNvSpPr/>
          <p:nvPr/>
        </p:nvSpPr>
        <p:spPr>
          <a:xfrm>
            <a:off x="511055" y="332960"/>
            <a:ext cx="4629356" cy="5926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tx1"/>
                </a:solidFill>
                <a:latin typeface="+mj-lt"/>
              </a:rPr>
              <a:t>문제 </a:t>
            </a:r>
            <a:r>
              <a:rPr lang="en-US" altLang="ko-KR" sz="3200" b="1" dirty="0">
                <a:solidFill>
                  <a:schemeClr val="tx1"/>
                </a:solidFill>
                <a:latin typeface="+mj-lt"/>
              </a:rPr>
              <a:t>3 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(30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점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)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68D4CFF-2CCD-4D17-B8F1-2A496CD018A0}"/>
              </a:ext>
            </a:extLst>
          </p:cNvPr>
          <p:cNvCxnSpPr>
            <a:cxnSpLocks/>
          </p:cNvCxnSpPr>
          <p:nvPr/>
        </p:nvCxnSpPr>
        <p:spPr>
          <a:xfrm>
            <a:off x="389580" y="926471"/>
            <a:ext cx="11346230" cy="0"/>
          </a:xfrm>
          <a:prstGeom prst="line">
            <a:avLst/>
          </a:prstGeom>
          <a:ln>
            <a:solidFill>
              <a:srgbClr val="3F6C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B6A67AFD-E4FA-EFE6-170A-9ADF4085C2A6}"/>
              </a:ext>
            </a:extLst>
          </p:cNvPr>
          <p:cNvSpPr/>
          <p:nvPr/>
        </p:nvSpPr>
        <p:spPr>
          <a:xfrm rot="444618">
            <a:off x="373359" y="862979"/>
            <a:ext cx="133224" cy="12716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D260C67-8060-564B-BB1A-53CFDE490830}"/>
              </a:ext>
            </a:extLst>
          </p:cNvPr>
          <p:cNvSpPr/>
          <p:nvPr/>
        </p:nvSpPr>
        <p:spPr>
          <a:xfrm rot="444618">
            <a:off x="11618807" y="862058"/>
            <a:ext cx="133224" cy="12716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C8DA5F-9059-6806-F90F-A691524518C8}"/>
              </a:ext>
            </a:extLst>
          </p:cNvPr>
          <p:cNvSpPr txBox="1"/>
          <p:nvPr/>
        </p:nvSpPr>
        <p:spPr>
          <a:xfrm>
            <a:off x="1313942" y="2090112"/>
            <a:ext cx="316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실행결과 예시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: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F94AC39-9947-DF9A-9DD0-18B1F841FA9B}"/>
              </a:ext>
            </a:extLst>
          </p:cNvPr>
          <p:cNvGrpSpPr/>
          <p:nvPr/>
        </p:nvGrpSpPr>
        <p:grpSpPr>
          <a:xfrm>
            <a:off x="1356331" y="2497071"/>
            <a:ext cx="3700119" cy="3802972"/>
            <a:chOff x="1313942" y="2523388"/>
            <a:chExt cx="3700119" cy="3802972"/>
          </a:xfrm>
        </p:grpSpPr>
        <p:pic>
          <p:nvPicPr>
            <p:cNvPr id="14" name="애니메이션 2024-11-05 21-47-19">
              <a:hlinkClick r:id="" action="ppaction://media"/>
              <a:extLst>
                <a:ext uri="{FF2B5EF4-FFF2-40B4-BE49-F238E27FC236}">
                  <a16:creationId xmlns:a16="http://schemas.microsoft.com/office/drawing/2014/main" id="{6B060155-F2F7-48F7-0FDB-19C63CBA4A38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>
              <a:off x="1313942" y="2903750"/>
              <a:ext cx="3700119" cy="342261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48C1A39-7283-22D3-CE15-8B62C9695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13942" y="2523388"/>
              <a:ext cx="3700119" cy="373485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DDBC028A-C8BF-B61D-9EF8-73ABA6751F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6858" y="1507042"/>
            <a:ext cx="1505160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2903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BDF1C-9D16-5391-5360-C7D875485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B75540-F04B-EEA3-7F2E-FBEE1F686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894" y="1143416"/>
            <a:ext cx="10930916" cy="522104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점수 </a:t>
            </a:r>
            <a:r>
              <a:rPr lang="en-US" altLang="ko-KR" sz="2400" dirty="0"/>
              <a:t>: 100</a:t>
            </a:r>
            <a:r>
              <a:rPr lang="ko-KR" altLang="en-US" sz="2400" dirty="0"/>
              <a:t>점 만점 기준</a:t>
            </a:r>
            <a:r>
              <a:rPr lang="en-US" altLang="ko-KR" sz="2400" dirty="0"/>
              <a:t>(</a:t>
            </a:r>
            <a:r>
              <a:rPr lang="ko-KR" altLang="en-US" sz="2400" dirty="0"/>
              <a:t>문제 별 난이도에 따라 점수 부여</a:t>
            </a:r>
            <a:r>
              <a:rPr lang="en-US" altLang="ko-KR" sz="24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채점 기준 </a:t>
            </a:r>
            <a:r>
              <a:rPr lang="en-US" altLang="ko-KR" sz="2400" dirty="0"/>
              <a:t>: </a:t>
            </a:r>
            <a:r>
              <a:rPr lang="ko-KR" altLang="en-US" sz="2400" dirty="0"/>
              <a:t>완성도</a:t>
            </a:r>
            <a:r>
              <a:rPr lang="en-US" altLang="ko-KR" sz="2400" dirty="0"/>
              <a:t>, </a:t>
            </a:r>
            <a:r>
              <a:rPr lang="ko-KR" altLang="en-US" sz="2400" dirty="0"/>
              <a:t>작동 유무</a:t>
            </a:r>
            <a:r>
              <a:rPr lang="en-US" altLang="ko-KR" sz="2400" dirty="0"/>
              <a:t>, </a:t>
            </a:r>
            <a:r>
              <a:rPr lang="ko-KR" altLang="en-US" sz="2400" dirty="0"/>
              <a:t>일부 오류 등에 따라 감점</a:t>
            </a:r>
            <a:br>
              <a:rPr lang="en-US" altLang="ko-KR" sz="2400" dirty="0"/>
            </a:br>
            <a:r>
              <a:rPr lang="en-US" altLang="ko-KR" sz="2200" dirty="0"/>
              <a:t>- </a:t>
            </a:r>
            <a:r>
              <a:rPr lang="ko-KR" altLang="en-US" sz="2200" dirty="0"/>
              <a:t>프로그램이 동작하지 않거나</a:t>
            </a:r>
            <a:r>
              <a:rPr lang="en-US" altLang="ko-KR" sz="2200" dirty="0"/>
              <a:t>, </a:t>
            </a:r>
            <a:r>
              <a:rPr lang="ko-KR" altLang="en-US" sz="2200" dirty="0">
                <a:solidFill>
                  <a:srgbClr val="FF0000"/>
                </a:solidFill>
              </a:rPr>
              <a:t>코드 공유</a:t>
            </a:r>
            <a:r>
              <a:rPr lang="en-US" altLang="ko-KR" sz="2200" dirty="0">
                <a:solidFill>
                  <a:srgbClr val="FF0000"/>
                </a:solidFill>
              </a:rPr>
              <a:t>, </a:t>
            </a:r>
            <a:r>
              <a:rPr lang="en-US" altLang="ko-KR" sz="2200" dirty="0" err="1">
                <a:solidFill>
                  <a:srgbClr val="FF0000"/>
                </a:solidFill>
              </a:rPr>
              <a:t>ChatGpt</a:t>
            </a:r>
            <a:r>
              <a:rPr lang="en-US" altLang="ko-KR" sz="2200" dirty="0">
                <a:solidFill>
                  <a:srgbClr val="FF0000"/>
                </a:solidFill>
              </a:rPr>
              <a:t> </a:t>
            </a:r>
            <a:r>
              <a:rPr lang="ko-KR" altLang="en-US" sz="2200" dirty="0">
                <a:solidFill>
                  <a:srgbClr val="FF0000"/>
                </a:solidFill>
              </a:rPr>
              <a:t>사용 등의 부정행위</a:t>
            </a:r>
            <a:r>
              <a:rPr lang="ko-KR" altLang="en-US" sz="2200" dirty="0"/>
              <a:t> 적발 시 </a:t>
            </a:r>
            <a:r>
              <a:rPr lang="en-US" altLang="ko-KR" sz="2200" dirty="0"/>
              <a:t>0</a:t>
            </a:r>
            <a:r>
              <a:rPr lang="ko-KR" altLang="en-US" sz="2200" dirty="0"/>
              <a:t>점</a:t>
            </a:r>
            <a:br>
              <a:rPr lang="en-US" altLang="ko-KR" sz="2200" dirty="0"/>
            </a:br>
            <a:r>
              <a:rPr lang="en-US" altLang="ko-KR" sz="2200" dirty="0"/>
              <a:t>-</a:t>
            </a:r>
            <a:r>
              <a:rPr lang="ko-KR" altLang="en-US" sz="2200" dirty="0"/>
              <a:t> 소스 코드에 허점</a:t>
            </a:r>
            <a:r>
              <a:rPr lang="en-US" altLang="ko-KR" sz="2200" dirty="0"/>
              <a:t>, </a:t>
            </a:r>
            <a:r>
              <a:rPr lang="ko-KR" altLang="en-US" sz="2200" dirty="0"/>
              <a:t>잘못된 들여쓰기</a:t>
            </a:r>
            <a:r>
              <a:rPr lang="en-US" altLang="ko-KR" sz="2200" dirty="0"/>
              <a:t>,</a:t>
            </a:r>
            <a:r>
              <a:rPr lang="ko-KR" altLang="en-US" sz="2200" dirty="0"/>
              <a:t> 일부 입출력 오작동 시 정도에 따라 감점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제출 기한 </a:t>
            </a:r>
            <a:r>
              <a:rPr lang="en-US" altLang="ko-KR" sz="2400" dirty="0"/>
              <a:t>: </a:t>
            </a:r>
            <a:r>
              <a:rPr lang="ko-KR" altLang="en-US" sz="2400" dirty="0"/>
              <a:t>실습 당일 </a:t>
            </a:r>
            <a:r>
              <a:rPr lang="en-US" altLang="ko-KR" sz="2400" dirty="0"/>
              <a:t>23</a:t>
            </a:r>
            <a:r>
              <a:rPr lang="ko-KR" altLang="en-US" sz="2400" dirty="0"/>
              <a:t>시 </a:t>
            </a:r>
            <a:r>
              <a:rPr lang="en-US" altLang="ko-KR" sz="2400" dirty="0"/>
              <a:t>59</a:t>
            </a:r>
            <a:r>
              <a:rPr lang="ko-KR" altLang="en-US" sz="2400" dirty="0"/>
              <a:t>분까지</a:t>
            </a:r>
            <a:r>
              <a:rPr lang="en-US" altLang="ko-KR" sz="2400" dirty="0"/>
              <a:t>(</a:t>
            </a:r>
            <a:r>
              <a:rPr lang="ko-KR" altLang="en-US" sz="2400" dirty="0">
                <a:solidFill>
                  <a:srgbClr val="FF0000"/>
                </a:solidFill>
              </a:rPr>
              <a:t>이후 제출 불가능</a:t>
            </a:r>
            <a:r>
              <a:rPr lang="en-US" altLang="ko-KR" sz="2400" dirty="0"/>
              <a:t>)</a:t>
            </a:r>
            <a:br>
              <a:rPr lang="en-US" altLang="ko-KR" sz="2400" dirty="0"/>
            </a:br>
            <a:r>
              <a:rPr lang="en-US" altLang="ko-KR" sz="2400" dirty="0"/>
              <a:t>- </a:t>
            </a:r>
            <a:r>
              <a:rPr lang="ko-KR" altLang="en-US" sz="2400" dirty="0"/>
              <a:t>실습 시간</a:t>
            </a:r>
            <a:r>
              <a:rPr lang="en-US" altLang="ko-KR" sz="2400" dirty="0"/>
              <a:t>(14:00-15:50) </a:t>
            </a:r>
            <a:r>
              <a:rPr lang="ko-KR" altLang="en-US" sz="2400" dirty="0"/>
              <a:t>내 제출 시 감점</a:t>
            </a:r>
            <a:r>
              <a:rPr lang="en-US" altLang="ko-KR" sz="2400" dirty="0"/>
              <a:t>X</a:t>
            </a:r>
            <a:br>
              <a:rPr lang="en-US" altLang="ko-KR" sz="2400" dirty="0"/>
            </a:br>
            <a:r>
              <a:rPr lang="en-US" altLang="ko-KR" sz="2400" dirty="0"/>
              <a:t>- 18:00</a:t>
            </a:r>
            <a:r>
              <a:rPr lang="ko-KR" altLang="en-US" sz="2400" dirty="0"/>
              <a:t> 까지 제출 시 채점 점수의 </a:t>
            </a:r>
            <a:r>
              <a:rPr lang="en-US" altLang="ko-KR" sz="2400" dirty="0"/>
              <a:t>5% </a:t>
            </a:r>
            <a:r>
              <a:rPr lang="ko-KR" altLang="en-US" sz="2400" dirty="0"/>
              <a:t>감점</a:t>
            </a:r>
            <a:br>
              <a:rPr lang="en-US" altLang="ko-KR" sz="2400" dirty="0"/>
            </a:br>
            <a:r>
              <a:rPr lang="en-US" altLang="ko-KR" sz="2400" dirty="0"/>
              <a:t>- 20:00 </a:t>
            </a:r>
            <a:r>
              <a:rPr lang="ko-KR" altLang="en-US" sz="2400" dirty="0"/>
              <a:t>까지 제출 시 채점 점수의 </a:t>
            </a:r>
            <a:r>
              <a:rPr lang="en-US" altLang="ko-KR" sz="2400" dirty="0"/>
              <a:t>10% </a:t>
            </a:r>
            <a:r>
              <a:rPr lang="ko-KR" altLang="en-US" sz="2400" dirty="0"/>
              <a:t>감점</a:t>
            </a:r>
            <a:br>
              <a:rPr lang="en-US" altLang="ko-KR" sz="2400" dirty="0"/>
            </a:br>
            <a:r>
              <a:rPr lang="en-US" altLang="ko-KR" sz="2400" dirty="0"/>
              <a:t>- 23:59 </a:t>
            </a:r>
            <a:r>
              <a:rPr lang="ko-KR" altLang="en-US" sz="2400" dirty="0"/>
              <a:t>까지 제출 시 채점 점수의 </a:t>
            </a:r>
            <a:r>
              <a:rPr lang="en-US" altLang="ko-KR" sz="2400" dirty="0"/>
              <a:t>20% </a:t>
            </a:r>
            <a:r>
              <a:rPr lang="ko-KR" altLang="en-US" sz="2400" dirty="0"/>
              <a:t>감점</a:t>
            </a:r>
            <a:endParaRPr lang="en-US" altLang="ko-KR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A6B3641-C75F-D3ED-040A-56C5B0120AC9}"/>
              </a:ext>
            </a:extLst>
          </p:cNvPr>
          <p:cNvSpPr/>
          <p:nvPr/>
        </p:nvSpPr>
        <p:spPr>
          <a:xfrm>
            <a:off x="0" y="6525658"/>
            <a:ext cx="12192000" cy="351377"/>
          </a:xfrm>
          <a:prstGeom prst="rect">
            <a:avLst/>
          </a:prstGeom>
          <a:solidFill>
            <a:srgbClr val="3F6CB2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E13B8B-501B-6D39-977A-EBEB20F937BA}"/>
              </a:ext>
            </a:extLst>
          </p:cNvPr>
          <p:cNvSpPr txBox="1"/>
          <p:nvPr/>
        </p:nvSpPr>
        <p:spPr>
          <a:xfrm>
            <a:off x="0" y="6529595"/>
            <a:ext cx="4150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Cascadia Code" panose="020B0609020000020004" pitchFamily="49" charset="0"/>
              </a:rPr>
              <a:t>Java Programming 2</a:t>
            </a:r>
            <a:endParaRPr lang="ko-KR" altLang="en-US" sz="1400" b="1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Cascadia Code" panose="020B0609020000020004" pitchFamily="49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AC818AD-3EFB-7FEE-75D1-DC62F2896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5314" y="6511914"/>
            <a:ext cx="505695" cy="351377"/>
          </a:xfrm>
        </p:spPr>
        <p:txBody>
          <a:bodyPr/>
          <a:lstStyle/>
          <a:p>
            <a:fld id="{EB95F42B-7362-4A24-8603-7CC5EAE561F5}" type="slidenum">
              <a:rPr lang="ko-KR" altLang="en-US" sz="1600" b="1" u="sng" smtClean="0">
                <a:solidFill>
                  <a:schemeClr val="bg1"/>
                </a:solidFill>
                <a:ea typeface="나눔바른펜" panose="020B0503000000000000"/>
              </a:rPr>
              <a:t>2</a:t>
            </a:fld>
            <a:endParaRPr lang="ko-KR" altLang="en-US" sz="1600" b="1" u="sng" dirty="0">
              <a:solidFill>
                <a:schemeClr val="bg1"/>
              </a:solidFill>
              <a:ea typeface="나눔바른펜" panose="020B050300000000000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B6133D-8991-D670-90DB-61DF003E542A}"/>
              </a:ext>
            </a:extLst>
          </p:cNvPr>
          <p:cNvSpPr/>
          <p:nvPr/>
        </p:nvSpPr>
        <p:spPr>
          <a:xfrm>
            <a:off x="0" y="332960"/>
            <a:ext cx="266448" cy="6652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58D078-A230-5C88-5727-95C73C823D3E}"/>
              </a:ext>
            </a:extLst>
          </p:cNvPr>
          <p:cNvSpPr/>
          <p:nvPr/>
        </p:nvSpPr>
        <p:spPr>
          <a:xfrm>
            <a:off x="511055" y="332960"/>
            <a:ext cx="3850880" cy="5926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tx1"/>
                </a:solidFill>
                <a:latin typeface="+mj-lt"/>
              </a:rPr>
              <a:t>실습 평가 방법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68D4CFF-2CCD-4D17-B8F1-2A496CD018A0}"/>
              </a:ext>
            </a:extLst>
          </p:cNvPr>
          <p:cNvCxnSpPr>
            <a:cxnSpLocks/>
          </p:cNvCxnSpPr>
          <p:nvPr/>
        </p:nvCxnSpPr>
        <p:spPr>
          <a:xfrm>
            <a:off x="389580" y="926471"/>
            <a:ext cx="11346230" cy="0"/>
          </a:xfrm>
          <a:prstGeom prst="line">
            <a:avLst/>
          </a:prstGeom>
          <a:ln>
            <a:solidFill>
              <a:srgbClr val="3F6C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B6A67AFD-E4FA-EFE6-170A-9ADF4085C2A6}"/>
              </a:ext>
            </a:extLst>
          </p:cNvPr>
          <p:cNvSpPr/>
          <p:nvPr/>
        </p:nvSpPr>
        <p:spPr>
          <a:xfrm rot="444618">
            <a:off x="373359" y="862979"/>
            <a:ext cx="133224" cy="12716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D260C67-8060-564B-BB1A-53CFDE490830}"/>
              </a:ext>
            </a:extLst>
          </p:cNvPr>
          <p:cNvSpPr/>
          <p:nvPr/>
        </p:nvSpPr>
        <p:spPr>
          <a:xfrm rot="444618">
            <a:off x="11618807" y="862058"/>
            <a:ext cx="133224" cy="12716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865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BDF1C-9D16-5391-5360-C7D875485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B75540-F04B-EEA3-7F2E-FBEE1F686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894" y="1306920"/>
            <a:ext cx="10472706" cy="4784957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압축 파일명</a:t>
            </a:r>
            <a:r>
              <a:rPr lang="en-US" altLang="ko-KR" sz="2400" dirty="0"/>
              <a:t> : </a:t>
            </a:r>
            <a:r>
              <a:rPr lang="en-US" altLang="ko-KR" sz="2400" dirty="0">
                <a:solidFill>
                  <a:srgbClr val="0070C0"/>
                </a:solidFill>
              </a:rPr>
              <a:t>n</a:t>
            </a:r>
            <a:r>
              <a:rPr lang="ko-KR" altLang="en-US" sz="2400" dirty="0">
                <a:solidFill>
                  <a:srgbClr val="0070C0"/>
                </a:solidFill>
              </a:rPr>
              <a:t>주차</a:t>
            </a:r>
            <a:r>
              <a:rPr lang="en-US" altLang="ko-KR" sz="2400" dirty="0">
                <a:solidFill>
                  <a:srgbClr val="0070C0"/>
                </a:solidFill>
              </a:rPr>
              <a:t>_</a:t>
            </a:r>
            <a:r>
              <a:rPr lang="ko-KR" altLang="en-US" sz="2400" dirty="0">
                <a:solidFill>
                  <a:srgbClr val="0070C0"/>
                </a:solidFill>
              </a:rPr>
              <a:t>학번</a:t>
            </a:r>
            <a:r>
              <a:rPr lang="en-US" altLang="ko-KR" sz="2400" dirty="0">
                <a:solidFill>
                  <a:srgbClr val="0070C0"/>
                </a:solidFill>
              </a:rPr>
              <a:t>_</a:t>
            </a:r>
            <a:r>
              <a:rPr lang="ko-KR" altLang="en-US" sz="2400" dirty="0">
                <a:solidFill>
                  <a:srgbClr val="0070C0"/>
                </a:solidFill>
              </a:rPr>
              <a:t>이름</a:t>
            </a:r>
            <a:r>
              <a:rPr lang="en-US" altLang="ko-KR" sz="2400" dirty="0">
                <a:solidFill>
                  <a:srgbClr val="0070C0"/>
                </a:solidFill>
              </a:rPr>
              <a:t>.zip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소스 파일 </a:t>
            </a:r>
            <a:r>
              <a:rPr lang="en-US" altLang="ko-KR" sz="2400" dirty="0"/>
              <a:t>: Eclipse</a:t>
            </a:r>
            <a:r>
              <a:rPr lang="ko-KR" altLang="en-US" sz="2400" dirty="0"/>
              <a:t>에서 </a:t>
            </a:r>
            <a:r>
              <a:rPr lang="en-US" altLang="ko-KR" sz="2400" dirty="0"/>
              <a:t>Export</a:t>
            </a:r>
            <a:r>
              <a:rPr lang="ko-KR" altLang="en-US" sz="2400" dirty="0"/>
              <a:t>한 </a:t>
            </a:r>
            <a:r>
              <a:rPr lang="en-US" altLang="ko-KR" sz="2400" dirty="0"/>
              <a:t>zip </a:t>
            </a:r>
            <a:r>
              <a:rPr lang="ko-KR" altLang="en-US" sz="2400" dirty="0"/>
              <a:t>파일 내 소스</a:t>
            </a:r>
            <a:r>
              <a:rPr lang="en-US" altLang="ko-KR" sz="2400" dirty="0"/>
              <a:t> </a:t>
            </a:r>
            <a:r>
              <a:rPr lang="ko-KR" altLang="en-US" sz="2400" dirty="0"/>
              <a:t>파일</a:t>
            </a:r>
            <a:r>
              <a:rPr lang="en-US" altLang="ko-KR" sz="2400" dirty="0"/>
              <a:t>(.java)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보고서 </a:t>
            </a:r>
            <a:r>
              <a:rPr lang="en-US" altLang="ko-KR" sz="2400" dirty="0"/>
              <a:t>: </a:t>
            </a:r>
            <a:r>
              <a:rPr lang="ko-KR" altLang="en-US" sz="2400" dirty="0"/>
              <a:t>각 문제별 문제 번호 및 소스 코드 실행 결과 화면 캡처한 </a:t>
            </a:r>
            <a:r>
              <a:rPr lang="en-US" altLang="ko-KR" sz="2400" b="1" dirty="0"/>
              <a:t>pdf </a:t>
            </a:r>
            <a:r>
              <a:rPr lang="ko-KR" altLang="en-US" sz="2400" b="1" dirty="0"/>
              <a:t>파일</a:t>
            </a:r>
            <a:r>
              <a:rPr lang="en-US" altLang="ko-KR" sz="2400" b="1" dirty="0"/>
              <a:t> </a:t>
            </a:r>
            <a:r>
              <a:rPr lang="en-US" altLang="ko-KR" sz="2400" dirty="0"/>
              <a:t>- </a:t>
            </a:r>
            <a:r>
              <a:rPr lang="ko-KR" altLang="en-US" sz="2400" dirty="0">
                <a:solidFill>
                  <a:srgbClr val="FF0000"/>
                </a:solidFill>
              </a:rPr>
              <a:t>부재 시 감점</a:t>
            </a:r>
            <a:endParaRPr lang="en-US" altLang="ko-KR" sz="2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/>
              <a:t> 소스 파일과 보고서를 압축하여 주차별로 위 압축 파일명과 같이 </a:t>
            </a:r>
            <a:r>
              <a:rPr lang="en-US" altLang="ko-KR" sz="2400" dirty="0"/>
              <a:t>e-</a:t>
            </a:r>
            <a:r>
              <a:rPr lang="ko-KR" altLang="en-US" sz="2400" dirty="0" err="1"/>
              <a:t>루리에</a:t>
            </a:r>
            <a:r>
              <a:rPr lang="ko-KR" altLang="en-US" sz="2400" dirty="0"/>
              <a:t> 제출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e-</a:t>
            </a:r>
            <a:r>
              <a:rPr lang="ko-KR" altLang="en-US" sz="2400" dirty="0"/>
              <a:t>루리 접속 오류 등 특별한 사유로 인해 제출하지 못하는 경우</a:t>
            </a:r>
            <a:br>
              <a:rPr lang="en-US" altLang="ko-KR" sz="2400" dirty="0"/>
            </a:br>
            <a:r>
              <a:rPr lang="en-US" altLang="ko-KR" sz="2400" dirty="0"/>
              <a:t>- </a:t>
            </a:r>
            <a:r>
              <a:rPr lang="en-US" altLang="ko-KR" sz="2400" dirty="0">
                <a:hlinkClick r:id="rId3"/>
              </a:rPr>
              <a:t>rkdwlgh01@naver.com</a:t>
            </a:r>
            <a:r>
              <a:rPr lang="en-US" altLang="ko-KR" sz="2400" dirty="0"/>
              <a:t> </a:t>
            </a:r>
            <a:r>
              <a:rPr lang="ko-KR" altLang="en-US" sz="2400" dirty="0"/>
              <a:t>해당 </a:t>
            </a:r>
            <a:r>
              <a:rPr lang="en-US" altLang="ko-KR" sz="2400" dirty="0"/>
              <a:t>e-mail</a:t>
            </a:r>
            <a:r>
              <a:rPr lang="ko-KR" altLang="en-US" sz="2400" dirty="0"/>
              <a:t>을 통해 제출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endParaRPr lang="en-US" altLang="ko-KR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A6B3641-C75F-D3ED-040A-56C5B0120AC9}"/>
              </a:ext>
            </a:extLst>
          </p:cNvPr>
          <p:cNvSpPr/>
          <p:nvPr/>
        </p:nvSpPr>
        <p:spPr>
          <a:xfrm>
            <a:off x="0" y="6525658"/>
            <a:ext cx="12192000" cy="351377"/>
          </a:xfrm>
          <a:prstGeom prst="rect">
            <a:avLst/>
          </a:prstGeom>
          <a:solidFill>
            <a:srgbClr val="3F6CB2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E13B8B-501B-6D39-977A-EBEB20F937BA}"/>
              </a:ext>
            </a:extLst>
          </p:cNvPr>
          <p:cNvSpPr txBox="1"/>
          <p:nvPr/>
        </p:nvSpPr>
        <p:spPr>
          <a:xfrm>
            <a:off x="0" y="6529595"/>
            <a:ext cx="4150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Cascadia Code" panose="020B0609020000020004" pitchFamily="49" charset="0"/>
              </a:rPr>
              <a:t>Java Programming 2</a:t>
            </a:r>
            <a:endParaRPr lang="ko-KR" altLang="en-US" sz="1400" b="1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Cascadia Code" panose="020B0609020000020004" pitchFamily="49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AC818AD-3EFB-7FEE-75D1-DC62F2896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5314" y="6511914"/>
            <a:ext cx="505695" cy="351377"/>
          </a:xfrm>
        </p:spPr>
        <p:txBody>
          <a:bodyPr/>
          <a:lstStyle/>
          <a:p>
            <a:fld id="{EB95F42B-7362-4A24-8603-7CC5EAE561F5}" type="slidenum">
              <a:rPr lang="ko-KR" altLang="en-US" sz="1600" b="1" u="sng" smtClean="0">
                <a:solidFill>
                  <a:schemeClr val="bg1"/>
                </a:solidFill>
                <a:ea typeface="나눔바른펜" panose="020B0503000000000000"/>
              </a:rPr>
              <a:t>3</a:t>
            </a:fld>
            <a:endParaRPr lang="ko-KR" altLang="en-US" sz="1600" b="1" u="sng" dirty="0">
              <a:solidFill>
                <a:schemeClr val="bg1"/>
              </a:solidFill>
              <a:ea typeface="나눔바른펜" panose="020B050300000000000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B6133D-8991-D670-90DB-61DF003E542A}"/>
              </a:ext>
            </a:extLst>
          </p:cNvPr>
          <p:cNvSpPr/>
          <p:nvPr/>
        </p:nvSpPr>
        <p:spPr>
          <a:xfrm>
            <a:off x="0" y="332960"/>
            <a:ext cx="266448" cy="6652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58D078-A230-5C88-5727-95C73C823D3E}"/>
              </a:ext>
            </a:extLst>
          </p:cNvPr>
          <p:cNvSpPr/>
          <p:nvPr/>
        </p:nvSpPr>
        <p:spPr>
          <a:xfrm>
            <a:off x="511055" y="332960"/>
            <a:ext cx="3850880" cy="5926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tx1"/>
                </a:solidFill>
                <a:latin typeface="+mj-lt"/>
              </a:rPr>
              <a:t>실습 제출 방법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68D4CFF-2CCD-4D17-B8F1-2A496CD018A0}"/>
              </a:ext>
            </a:extLst>
          </p:cNvPr>
          <p:cNvCxnSpPr>
            <a:cxnSpLocks/>
          </p:cNvCxnSpPr>
          <p:nvPr/>
        </p:nvCxnSpPr>
        <p:spPr>
          <a:xfrm>
            <a:off x="389580" y="926471"/>
            <a:ext cx="11346230" cy="0"/>
          </a:xfrm>
          <a:prstGeom prst="line">
            <a:avLst/>
          </a:prstGeom>
          <a:ln>
            <a:solidFill>
              <a:srgbClr val="3F6C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B6A67AFD-E4FA-EFE6-170A-9ADF4085C2A6}"/>
              </a:ext>
            </a:extLst>
          </p:cNvPr>
          <p:cNvSpPr/>
          <p:nvPr/>
        </p:nvSpPr>
        <p:spPr>
          <a:xfrm rot="444618">
            <a:off x="373359" y="862979"/>
            <a:ext cx="133224" cy="12716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D260C67-8060-564B-BB1A-53CFDE490830}"/>
              </a:ext>
            </a:extLst>
          </p:cNvPr>
          <p:cNvSpPr/>
          <p:nvPr/>
        </p:nvSpPr>
        <p:spPr>
          <a:xfrm rot="444618">
            <a:off x="11618807" y="862058"/>
            <a:ext cx="133224" cy="12716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522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BDF1C-9D16-5391-5360-C7D875485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B75540-F04B-EEA3-7F2E-FBEE1F686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894" y="1306920"/>
            <a:ext cx="10574306" cy="478495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e-</a:t>
            </a:r>
            <a:r>
              <a:rPr lang="ko-KR" altLang="en-US" sz="2400" dirty="0"/>
              <a:t>루리 </a:t>
            </a:r>
            <a:r>
              <a:rPr lang="en-US" altLang="ko-KR" sz="2400" dirty="0"/>
              <a:t>Q&amp;A </a:t>
            </a:r>
            <a:r>
              <a:rPr lang="ko-KR" altLang="en-US" sz="2400" dirty="0"/>
              <a:t>게시판 활용 </a:t>
            </a:r>
            <a:r>
              <a:rPr lang="en-US" altLang="ko-KR" sz="2400" dirty="0"/>
              <a:t>(</a:t>
            </a:r>
            <a:r>
              <a:rPr lang="ko-KR" altLang="en-US" sz="2400" dirty="0"/>
              <a:t>작성 후 </a:t>
            </a:r>
            <a:r>
              <a:rPr lang="en-US" altLang="ko-KR" sz="2400" dirty="0"/>
              <a:t>e-</a:t>
            </a:r>
            <a:r>
              <a:rPr lang="ko-KR" altLang="en-US" sz="2400" dirty="0"/>
              <a:t>루리 메시지 시 빠른 응답 가능</a:t>
            </a:r>
            <a:r>
              <a:rPr lang="en-US" altLang="ko-KR" sz="24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실습 </a:t>
            </a:r>
            <a:r>
              <a:rPr lang="en-US" altLang="ko-KR" sz="2400" dirty="0"/>
              <a:t>TA</a:t>
            </a:r>
            <a:r>
              <a:rPr lang="ko-KR" altLang="en-US" sz="2400" dirty="0"/>
              <a:t>의 </a:t>
            </a:r>
            <a:r>
              <a:rPr lang="en-US" altLang="ko-KR" sz="2400" dirty="0"/>
              <a:t>e-mail</a:t>
            </a:r>
            <a:r>
              <a:rPr lang="ko-KR" altLang="en-US" sz="2400" dirty="0"/>
              <a:t> 활용</a:t>
            </a:r>
            <a:br>
              <a:rPr lang="en-US" altLang="ko-KR" sz="2400" dirty="0"/>
            </a:br>
            <a:r>
              <a:rPr lang="en-US" altLang="ko-KR" sz="2400" dirty="0"/>
              <a:t>- </a:t>
            </a:r>
            <a:r>
              <a:rPr lang="ko-KR" altLang="en-US" sz="2400" dirty="0"/>
              <a:t>강지호 </a:t>
            </a:r>
            <a:r>
              <a:rPr lang="en-US" altLang="ko-KR" sz="2400" dirty="0"/>
              <a:t>: </a:t>
            </a:r>
            <a:r>
              <a:rPr lang="en-US" altLang="ko-KR" sz="2400" dirty="0">
                <a:hlinkClick r:id="rId3"/>
              </a:rPr>
              <a:t>rkdwlgh01@naver.com</a:t>
            </a:r>
            <a:endParaRPr lang="en-US" altLang="ko-KR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A6B3641-C75F-D3ED-040A-56C5B0120AC9}"/>
              </a:ext>
            </a:extLst>
          </p:cNvPr>
          <p:cNvSpPr/>
          <p:nvPr/>
        </p:nvSpPr>
        <p:spPr>
          <a:xfrm>
            <a:off x="0" y="6525658"/>
            <a:ext cx="12192000" cy="351377"/>
          </a:xfrm>
          <a:prstGeom prst="rect">
            <a:avLst/>
          </a:prstGeom>
          <a:solidFill>
            <a:srgbClr val="3F6CB2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E13B8B-501B-6D39-977A-EBEB20F937BA}"/>
              </a:ext>
            </a:extLst>
          </p:cNvPr>
          <p:cNvSpPr txBox="1"/>
          <p:nvPr/>
        </p:nvSpPr>
        <p:spPr>
          <a:xfrm>
            <a:off x="0" y="6529595"/>
            <a:ext cx="4150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Cascadia Code" panose="020B0609020000020004" pitchFamily="49" charset="0"/>
              </a:rPr>
              <a:t>Java Programming 2</a:t>
            </a:r>
            <a:endParaRPr lang="ko-KR" altLang="en-US" sz="1400" b="1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Cascadia Code" panose="020B0609020000020004" pitchFamily="49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AC818AD-3EFB-7FEE-75D1-DC62F2896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5314" y="6511914"/>
            <a:ext cx="505695" cy="351377"/>
          </a:xfrm>
        </p:spPr>
        <p:txBody>
          <a:bodyPr/>
          <a:lstStyle/>
          <a:p>
            <a:fld id="{EB95F42B-7362-4A24-8603-7CC5EAE561F5}" type="slidenum">
              <a:rPr lang="ko-KR" altLang="en-US" sz="1600" b="1" u="sng" smtClean="0">
                <a:solidFill>
                  <a:schemeClr val="bg1"/>
                </a:solidFill>
                <a:ea typeface="나눔바른펜" panose="020B0503000000000000"/>
              </a:rPr>
              <a:t>4</a:t>
            </a:fld>
            <a:endParaRPr lang="ko-KR" altLang="en-US" sz="1600" b="1" u="sng" dirty="0">
              <a:solidFill>
                <a:schemeClr val="bg1"/>
              </a:solidFill>
              <a:ea typeface="나눔바른펜" panose="020B050300000000000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B6133D-8991-D670-90DB-61DF003E542A}"/>
              </a:ext>
            </a:extLst>
          </p:cNvPr>
          <p:cNvSpPr/>
          <p:nvPr/>
        </p:nvSpPr>
        <p:spPr>
          <a:xfrm>
            <a:off x="0" y="332960"/>
            <a:ext cx="266448" cy="6652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58D078-A230-5C88-5727-95C73C823D3E}"/>
              </a:ext>
            </a:extLst>
          </p:cNvPr>
          <p:cNvSpPr/>
          <p:nvPr/>
        </p:nvSpPr>
        <p:spPr>
          <a:xfrm>
            <a:off x="511055" y="332960"/>
            <a:ext cx="4629356" cy="5926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>
                <a:solidFill>
                  <a:schemeClr val="tx1"/>
                </a:solidFill>
                <a:latin typeface="+mj-lt"/>
              </a:rPr>
              <a:t>실습 조교 및 질의응답</a:t>
            </a:r>
            <a:endParaRPr lang="ko-KR" altLang="en-US" sz="3200" b="1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68D4CFF-2CCD-4D17-B8F1-2A496CD018A0}"/>
              </a:ext>
            </a:extLst>
          </p:cNvPr>
          <p:cNvCxnSpPr>
            <a:cxnSpLocks/>
          </p:cNvCxnSpPr>
          <p:nvPr/>
        </p:nvCxnSpPr>
        <p:spPr>
          <a:xfrm>
            <a:off x="389580" y="926471"/>
            <a:ext cx="11346230" cy="0"/>
          </a:xfrm>
          <a:prstGeom prst="line">
            <a:avLst/>
          </a:prstGeom>
          <a:ln>
            <a:solidFill>
              <a:srgbClr val="3F6C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B6A67AFD-E4FA-EFE6-170A-9ADF4085C2A6}"/>
              </a:ext>
            </a:extLst>
          </p:cNvPr>
          <p:cNvSpPr/>
          <p:nvPr/>
        </p:nvSpPr>
        <p:spPr>
          <a:xfrm rot="444618">
            <a:off x="373359" y="862979"/>
            <a:ext cx="133224" cy="12716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D260C67-8060-564B-BB1A-53CFDE490830}"/>
              </a:ext>
            </a:extLst>
          </p:cNvPr>
          <p:cNvSpPr/>
          <p:nvPr/>
        </p:nvSpPr>
        <p:spPr>
          <a:xfrm rot="444618">
            <a:off x="11618807" y="862058"/>
            <a:ext cx="133224" cy="12716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013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3334875"/>
            <a:ext cx="12192001" cy="3523126"/>
            <a:chOff x="0" y="0"/>
            <a:chExt cx="5026377" cy="1408229"/>
          </a:xfrm>
          <a:solidFill>
            <a:srgbClr val="3F6CB2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 sz="12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000"/>
                </a:lnSpc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7169" y="505029"/>
            <a:ext cx="11023768" cy="5847943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sz="1200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000"/>
                </a:lnSpc>
              </a:pPr>
              <a:endParaRPr sz="1200"/>
            </a:p>
          </p:txBody>
        </p:sp>
      </p:grpSp>
      <p:sp>
        <p:nvSpPr>
          <p:cNvPr id="8" name="Freeform 8"/>
          <p:cNvSpPr/>
          <p:nvPr/>
        </p:nvSpPr>
        <p:spPr>
          <a:xfrm rot="-5400000">
            <a:off x="10038486" y="508662"/>
            <a:ext cx="1568785" cy="1548818"/>
          </a:xfrm>
          <a:custGeom>
            <a:avLst/>
            <a:gdLst/>
            <a:ahLst/>
            <a:cxnLst/>
            <a:rect l="l" t="t" r="r" b="b"/>
            <a:pathLst>
              <a:path w="2353177" h="2323227">
                <a:moveTo>
                  <a:pt x="0" y="0"/>
                </a:moveTo>
                <a:lnTo>
                  <a:pt x="2353177" y="0"/>
                </a:lnTo>
                <a:lnTo>
                  <a:pt x="2353177" y="2323227"/>
                </a:lnTo>
                <a:lnTo>
                  <a:pt x="0" y="2323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161BE6-2E82-B1C8-8D89-DA29BEB0FC21}"/>
              </a:ext>
            </a:extLst>
          </p:cNvPr>
          <p:cNvSpPr txBox="1"/>
          <p:nvPr/>
        </p:nvSpPr>
        <p:spPr>
          <a:xfrm>
            <a:off x="3058310" y="2478738"/>
            <a:ext cx="60414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[</a:t>
            </a:r>
            <a:r>
              <a:rPr lang="ko-KR" altLang="en-US" sz="36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자바프로그래밍</a:t>
            </a:r>
            <a:r>
              <a:rPr lang="en-US" altLang="ko-KR" sz="36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2]</a:t>
            </a:r>
            <a:br>
              <a:rPr lang="en-US" altLang="ko-KR" sz="36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</a:br>
            <a:r>
              <a:rPr lang="en-US" altLang="ko-KR" sz="48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10</a:t>
            </a:r>
            <a:r>
              <a:rPr lang="ko-KR" altLang="en-US" sz="48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주차 실습 문제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14D60C-1C96-CC01-506E-C851F2190F9B}"/>
              </a:ext>
            </a:extLst>
          </p:cNvPr>
          <p:cNvSpPr txBox="1"/>
          <p:nvPr/>
        </p:nvSpPr>
        <p:spPr>
          <a:xfrm>
            <a:off x="3741027" y="4877520"/>
            <a:ext cx="4709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2"/>
                </a:solidFill>
                <a:ea typeface="나눔고딕 ExtraBold" panose="020D0904000000000000"/>
              </a:rPr>
              <a:t>제출 기한 </a:t>
            </a:r>
            <a:r>
              <a:rPr lang="en-US" altLang="ko-KR" sz="2400" b="1" dirty="0">
                <a:solidFill>
                  <a:schemeClr val="accent2"/>
                </a:solidFill>
                <a:ea typeface="나눔고딕 ExtraBold" panose="020D0904000000000000"/>
              </a:rPr>
              <a:t>11.7(</a:t>
            </a:r>
            <a:r>
              <a:rPr lang="ko-KR" altLang="en-US" sz="2400" b="1" dirty="0">
                <a:solidFill>
                  <a:schemeClr val="accent2"/>
                </a:solidFill>
                <a:ea typeface="나눔고딕 ExtraBold" panose="020D0904000000000000"/>
              </a:rPr>
              <a:t>목</a:t>
            </a:r>
            <a:r>
              <a:rPr lang="en-US" altLang="ko-KR" sz="2400" b="1" dirty="0">
                <a:solidFill>
                  <a:schemeClr val="accent2"/>
                </a:solidFill>
                <a:ea typeface="나눔고딕 ExtraBold" panose="020D0904000000000000"/>
              </a:rPr>
              <a:t>) 23:59 </a:t>
            </a:r>
            <a:r>
              <a:rPr lang="ko-KR" altLang="en-US" sz="2400" b="1" dirty="0">
                <a:solidFill>
                  <a:schemeClr val="accent2"/>
                </a:solidFill>
                <a:ea typeface="나눔고딕 ExtraBold" panose="020D0904000000000000"/>
              </a:rPr>
              <a:t>전까지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BDF1C-9D16-5391-5360-C7D875485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A6B3641-C75F-D3ED-040A-56C5B0120AC9}"/>
              </a:ext>
            </a:extLst>
          </p:cNvPr>
          <p:cNvSpPr/>
          <p:nvPr/>
        </p:nvSpPr>
        <p:spPr>
          <a:xfrm>
            <a:off x="0" y="6525658"/>
            <a:ext cx="12192000" cy="351377"/>
          </a:xfrm>
          <a:prstGeom prst="rect">
            <a:avLst/>
          </a:prstGeom>
          <a:solidFill>
            <a:srgbClr val="3F6CB2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E13B8B-501B-6D39-977A-EBEB20F937BA}"/>
              </a:ext>
            </a:extLst>
          </p:cNvPr>
          <p:cNvSpPr txBox="1"/>
          <p:nvPr/>
        </p:nvSpPr>
        <p:spPr>
          <a:xfrm>
            <a:off x="0" y="6529595"/>
            <a:ext cx="4150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Cascadia Code" panose="020B0609020000020004" pitchFamily="49" charset="0"/>
              </a:rPr>
              <a:t>Java Programming 2</a:t>
            </a:r>
            <a:endParaRPr lang="ko-KR" altLang="en-US" sz="1400" b="1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Cascadia Code" panose="020B0609020000020004" pitchFamily="49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AC818AD-3EFB-7FEE-75D1-DC62F2896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5314" y="6511914"/>
            <a:ext cx="505695" cy="351377"/>
          </a:xfrm>
        </p:spPr>
        <p:txBody>
          <a:bodyPr/>
          <a:lstStyle/>
          <a:p>
            <a:fld id="{EB95F42B-7362-4A24-8603-7CC5EAE561F5}" type="slidenum">
              <a:rPr lang="ko-KR" altLang="en-US" sz="1600" b="1" u="sng" smtClean="0">
                <a:solidFill>
                  <a:schemeClr val="bg1"/>
                </a:solidFill>
                <a:ea typeface="나눔바른펜" panose="020B0503000000000000"/>
              </a:rPr>
              <a:t>6</a:t>
            </a:fld>
            <a:endParaRPr lang="ko-KR" altLang="en-US" sz="1600" b="1" u="sng" dirty="0">
              <a:solidFill>
                <a:schemeClr val="bg1"/>
              </a:solidFill>
              <a:ea typeface="나눔바른펜" panose="020B050300000000000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B6133D-8991-D670-90DB-61DF003E542A}"/>
              </a:ext>
            </a:extLst>
          </p:cNvPr>
          <p:cNvSpPr/>
          <p:nvPr/>
        </p:nvSpPr>
        <p:spPr>
          <a:xfrm>
            <a:off x="0" y="332960"/>
            <a:ext cx="266448" cy="6652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58D078-A230-5C88-5727-95C73C823D3E}"/>
              </a:ext>
            </a:extLst>
          </p:cNvPr>
          <p:cNvSpPr/>
          <p:nvPr/>
        </p:nvSpPr>
        <p:spPr>
          <a:xfrm>
            <a:off x="511055" y="332960"/>
            <a:ext cx="4629356" cy="5926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tx1"/>
                </a:solidFill>
                <a:latin typeface="+mj-lt"/>
              </a:rPr>
              <a:t>문제 </a:t>
            </a:r>
            <a:r>
              <a:rPr lang="en-US" altLang="ko-KR" sz="3200" b="1" dirty="0">
                <a:solidFill>
                  <a:schemeClr val="tx1"/>
                </a:solidFill>
                <a:latin typeface="+mj-lt"/>
              </a:rPr>
              <a:t>1 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(40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점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)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68D4CFF-2CCD-4D17-B8F1-2A496CD018A0}"/>
              </a:ext>
            </a:extLst>
          </p:cNvPr>
          <p:cNvCxnSpPr>
            <a:cxnSpLocks/>
          </p:cNvCxnSpPr>
          <p:nvPr/>
        </p:nvCxnSpPr>
        <p:spPr>
          <a:xfrm>
            <a:off x="389580" y="926471"/>
            <a:ext cx="11346230" cy="0"/>
          </a:xfrm>
          <a:prstGeom prst="line">
            <a:avLst/>
          </a:prstGeom>
          <a:ln>
            <a:solidFill>
              <a:srgbClr val="3F6C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B6A67AFD-E4FA-EFE6-170A-9ADF4085C2A6}"/>
              </a:ext>
            </a:extLst>
          </p:cNvPr>
          <p:cNvSpPr/>
          <p:nvPr/>
        </p:nvSpPr>
        <p:spPr>
          <a:xfrm rot="444618">
            <a:off x="373359" y="862979"/>
            <a:ext cx="133224" cy="12716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D260C67-8060-564B-BB1A-53CFDE490830}"/>
              </a:ext>
            </a:extLst>
          </p:cNvPr>
          <p:cNvSpPr/>
          <p:nvPr/>
        </p:nvSpPr>
        <p:spPr>
          <a:xfrm rot="444618">
            <a:off x="11618807" y="862058"/>
            <a:ext cx="133224" cy="12716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3FC3EBFD-C661-CECC-E391-847AE3A15C1C}"/>
              </a:ext>
            </a:extLst>
          </p:cNvPr>
          <p:cNvSpPr txBox="1">
            <a:spLocks/>
          </p:cNvSpPr>
          <p:nvPr/>
        </p:nvSpPr>
        <p:spPr>
          <a:xfrm>
            <a:off x="838200" y="1257604"/>
            <a:ext cx="10515600" cy="505747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/>
              <a:t>마우스 클릭으로</a:t>
            </a:r>
            <a:r>
              <a:rPr lang="en-US" altLang="ko-KR" sz="2000" dirty="0"/>
              <a:t> </a:t>
            </a:r>
            <a:r>
              <a:rPr lang="ko-KR" altLang="en-US" sz="2000" dirty="0"/>
              <a:t>원하는 도형을 그리는 프로그램을 </a:t>
            </a:r>
            <a:r>
              <a:rPr lang="en-US" altLang="ko-KR" sz="2000" b="1" dirty="0" err="1">
                <a:solidFill>
                  <a:srgbClr val="FF0000"/>
                </a:solidFill>
              </a:rPr>
              <a:t>DrawShape</a:t>
            </a:r>
            <a:r>
              <a:rPr lang="ko-KR" altLang="en-US" sz="2000" dirty="0"/>
              <a:t>에서 조건에 맞게 구현하고 테스트하세요</a:t>
            </a:r>
            <a:r>
              <a:rPr lang="en-US" altLang="ko-KR" sz="2000" dirty="0"/>
              <a:t>.</a:t>
            </a:r>
          </a:p>
          <a:p>
            <a:pPr marL="540000" lvl="1" indent="-2880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800" dirty="0"/>
              <a:t>사각형</a:t>
            </a:r>
            <a:r>
              <a:rPr lang="en-US" altLang="ko-KR" sz="1800" dirty="0"/>
              <a:t>, </a:t>
            </a:r>
            <a:r>
              <a:rPr lang="ko-KR" altLang="en-US" sz="1800" dirty="0"/>
              <a:t>원</a:t>
            </a:r>
            <a:r>
              <a:rPr lang="en-US" altLang="ko-KR" sz="1800" dirty="0"/>
              <a:t>, </a:t>
            </a:r>
            <a:r>
              <a:rPr lang="ko-KR" altLang="en-US" sz="1800" dirty="0"/>
              <a:t>삼각형 버튼을 생성하여 현재 그릴 도형을 선택</a:t>
            </a:r>
            <a:endParaRPr lang="en-US" altLang="ko-KR" sz="1800" dirty="0"/>
          </a:p>
          <a:p>
            <a:pPr marL="540000" lvl="1" indent="-2880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800" dirty="0"/>
              <a:t>마우스 클릭 시</a:t>
            </a:r>
            <a:r>
              <a:rPr lang="en-US" altLang="ko-KR" sz="1800" dirty="0"/>
              <a:t>, </a:t>
            </a:r>
            <a:r>
              <a:rPr lang="ko-KR" altLang="en-US" sz="1800" dirty="0"/>
              <a:t>클릭 위치에 선택한 도형 생성</a:t>
            </a:r>
            <a:endParaRPr lang="en-US" altLang="ko-KR" sz="1800" dirty="0"/>
          </a:p>
          <a:p>
            <a:pPr marL="540000" lvl="1" indent="-2880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800" dirty="0"/>
              <a:t>도형의 색상은 </a:t>
            </a:r>
            <a:r>
              <a:rPr lang="ko-KR" altLang="en-US" sz="1800" dirty="0">
                <a:solidFill>
                  <a:srgbClr val="FF0000"/>
                </a:solidFill>
              </a:rPr>
              <a:t>랜덤</a:t>
            </a:r>
            <a:r>
              <a:rPr lang="ko-KR" altLang="en-US" sz="1800" dirty="0"/>
              <a:t>하게 계속 변경</a:t>
            </a:r>
            <a:endParaRPr lang="en-US" altLang="ko-KR" sz="1800" dirty="0"/>
          </a:p>
          <a:p>
            <a:pPr marL="540000" lvl="1" indent="-2880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800" dirty="0"/>
              <a:t>사각형</a:t>
            </a:r>
            <a:r>
              <a:rPr lang="en-US" altLang="ko-KR" sz="1800" dirty="0"/>
              <a:t>, </a:t>
            </a:r>
            <a:r>
              <a:rPr lang="ko-KR" altLang="en-US" sz="1800" dirty="0"/>
              <a:t>원</a:t>
            </a:r>
            <a:r>
              <a:rPr lang="en-US" altLang="ko-KR" sz="1800" dirty="0"/>
              <a:t>, </a:t>
            </a:r>
            <a:r>
              <a:rPr lang="ko-KR" altLang="en-US" sz="1800" dirty="0"/>
              <a:t>삼각형의 크기는 모두 </a:t>
            </a:r>
            <a:r>
              <a:rPr lang="en-US" altLang="ko-KR" sz="1800" dirty="0">
                <a:solidFill>
                  <a:srgbClr val="FF0000"/>
                </a:solidFill>
              </a:rPr>
              <a:t>50</a:t>
            </a:r>
            <a:r>
              <a:rPr lang="ko-KR" altLang="en-US" sz="1800" dirty="0"/>
              <a:t>으로 구현</a:t>
            </a:r>
            <a:endParaRPr lang="en-US" altLang="ko-KR" dirty="0"/>
          </a:p>
          <a:p>
            <a:pPr marL="540000" lvl="1" indent="-2880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800" dirty="0" err="1"/>
              <a:t>ArrayList</a:t>
            </a:r>
            <a:r>
              <a:rPr lang="ko-KR" altLang="en-US" sz="1800" dirty="0"/>
              <a:t>를 사용하여 그린 도형들이 사라지지 않고 남아있도록 구현</a:t>
            </a:r>
            <a:endParaRPr lang="en-US" altLang="ko-KR" sz="1800" dirty="0"/>
          </a:p>
          <a:p>
            <a:pPr marL="540000" lvl="1" indent="-2880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800" dirty="0"/>
              <a:t>reset </a:t>
            </a:r>
            <a:r>
              <a:rPr lang="ko-KR" altLang="en-US" sz="1800" dirty="0"/>
              <a:t>버튼을 생성하여 현재까지 화면에 그린 모든 도형 </a:t>
            </a:r>
            <a:r>
              <a:rPr lang="ko-KR" altLang="en-US" sz="1800" dirty="0">
                <a:solidFill>
                  <a:srgbClr val="FF0000"/>
                </a:solidFill>
              </a:rPr>
              <a:t>삭제</a:t>
            </a:r>
            <a:endParaRPr lang="en-US" altLang="ko-KR" sz="1800" dirty="0">
              <a:solidFill>
                <a:srgbClr val="FF0000"/>
              </a:solidFill>
            </a:endParaRPr>
          </a:p>
          <a:p>
            <a:pPr marL="252000" lvl="1" indent="0">
              <a:lnSpc>
                <a:spcPct val="150000"/>
              </a:lnSpc>
              <a:buNone/>
            </a:pPr>
            <a:endParaRPr lang="en-US" altLang="ko-KR" sz="1100" dirty="0"/>
          </a:p>
          <a:p>
            <a:pPr marL="252000" lvl="1" indent="0">
              <a:lnSpc>
                <a:spcPct val="150000"/>
              </a:lnSpc>
              <a:buNone/>
            </a:pPr>
            <a:r>
              <a:rPr lang="en-US" altLang="ko-KR" dirty="0"/>
              <a:t>- </a:t>
            </a:r>
            <a:r>
              <a:rPr lang="ko-KR" altLang="en-US" b="1" dirty="0"/>
              <a:t>클래스 명 </a:t>
            </a:r>
            <a:r>
              <a:rPr lang="en-US" altLang="ko-KR" b="1" dirty="0"/>
              <a:t>: </a:t>
            </a:r>
            <a:r>
              <a:rPr lang="en-US" altLang="ko-KR" b="1" dirty="0" err="1">
                <a:solidFill>
                  <a:srgbClr val="FF0000"/>
                </a:solidFill>
              </a:rPr>
              <a:t>DrawShape</a:t>
            </a:r>
            <a:endParaRPr lang="en-US" altLang="ko-KR" dirty="0"/>
          </a:p>
          <a:p>
            <a:pPr marL="252000" lvl="1" indent="0">
              <a:lnSpc>
                <a:spcPct val="150000"/>
              </a:lnSpc>
              <a:buNone/>
            </a:pPr>
            <a:endParaRPr lang="en-US" altLang="ko-KR" sz="1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EF2898-3B04-4CA1-4390-C0A925F8F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250" y="5600396"/>
            <a:ext cx="1543265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00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3C209-A3EF-90AE-055A-7C98DD5E1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561ACEB-BC1D-A09C-FDC4-07DFD3E7A3A8}"/>
              </a:ext>
            </a:extLst>
          </p:cNvPr>
          <p:cNvSpPr/>
          <p:nvPr/>
        </p:nvSpPr>
        <p:spPr>
          <a:xfrm>
            <a:off x="0" y="6525658"/>
            <a:ext cx="12192000" cy="351377"/>
          </a:xfrm>
          <a:prstGeom prst="rect">
            <a:avLst/>
          </a:prstGeom>
          <a:solidFill>
            <a:srgbClr val="3F6CB2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D6FC69-888D-6268-B582-EC7C2BC86423}"/>
              </a:ext>
            </a:extLst>
          </p:cNvPr>
          <p:cNvSpPr txBox="1"/>
          <p:nvPr/>
        </p:nvSpPr>
        <p:spPr>
          <a:xfrm>
            <a:off x="0" y="6529595"/>
            <a:ext cx="4150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Cascadia Code" panose="020B0609020000020004" pitchFamily="49" charset="0"/>
              </a:rPr>
              <a:t>Java Programming 2</a:t>
            </a:r>
            <a:endParaRPr lang="ko-KR" altLang="en-US" sz="1400" b="1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Cascadia Code" panose="020B0609020000020004" pitchFamily="49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EA19FDF-F97D-AB33-371E-EA3B714EA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5314" y="6511914"/>
            <a:ext cx="505695" cy="351377"/>
          </a:xfrm>
        </p:spPr>
        <p:txBody>
          <a:bodyPr/>
          <a:lstStyle/>
          <a:p>
            <a:fld id="{EB95F42B-7362-4A24-8603-7CC5EAE561F5}" type="slidenum">
              <a:rPr lang="ko-KR" altLang="en-US" sz="1600" b="1" u="sng" smtClean="0">
                <a:solidFill>
                  <a:schemeClr val="bg1"/>
                </a:solidFill>
                <a:ea typeface="나눔바른펜" panose="020B0503000000000000"/>
              </a:rPr>
              <a:t>7</a:t>
            </a:fld>
            <a:endParaRPr lang="ko-KR" altLang="en-US" sz="1600" b="1" u="sng" dirty="0">
              <a:solidFill>
                <a:schemeClr val="bg1"/>
              </a:solidFill>
              <a:ea typeface="나눔바른펜" panose="020B050300000000000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8F83F5-1C82-22AD-D835-727A4D3E8FBD}"/>
              </a:ext>
            </a:extLst>
          </p:cNvPr>
          <p:cNvSpPr/>
          <p:nvPr/>
        </p:nvSpPr>
        <p:spPr>
          <a:xfrm>
            <a:off x="0" y="332960"/>
            <a:ext cx="266448" cy="6652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395E04-720F-18BA-A851-34D2FA77A285}"/>
              </a:ext>
            </a:extLst>
          </p:cNvPr>
          <p:cNvSpPr/>
          <p:nvPr/>
        </p:nvSpPr>
        <p:spPr>
          <a:xfrm>
            <a:off x="511055" y="332960"/>
            <a:ext cx="4629356" cy="5926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tx1"/>
                </a:solidFill>
                <a:latin typeface="+mj-lt"/>
              </a:rPr>
              <a:t>문제 </a:t>
            </a:r>
            <a:r>
              <a:rPr lang="en-US" altLang="ko-KR" sz="3200" b="1" dirty="0">
                <a:solidFill>
                  <a:schemeClr val="tx1"/>
                </a:solidFill>
                <a:latin typeface="+mj-lt"/>
              </a:rPr>
              <a:t>1 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(40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점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)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9AEA220-7C5C-5989-80BC-E271468D35DE}"/>
              </a:ext>
            </a:extLst>
          </p:cNvPr>
          <p:cNvCxnSpPr>
            <a:cxnSpLocks/>
          </p:cNvCxnSpPr>
          <p:nvPr/>
        </p:nvCxnSpPr>
        <p:spPr>
          <a:xfrm>
            <a:off x="389580" y="926471"/>
            <a:ext cx="11346230" cy="0"/>
          </a:xfrm>
          <a:prstGeom prst="line">
            <a:avLst/>
          </a:prstGeom>
          <a:ln>
            <a:solidFill>
              <a:srgbClr val="3F6C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1EC8611A-7539-94DF-2BE4-5CB98F4E0613}"/>
              </a:ext>
            </a:extLst>
          </p:cNvPr>
          <p:cNvSpPr/>
          <p:nvPr/>
        </p:nvSpPr>
        <p:spPr>
          <a:xfrm rot="444618">
            <a:off x="373359" y="862979"/>
            <a:ext cx="133224" cy="12716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7084E270-9D69-E90E-1144-F4F18C0CE36A}"/>
              </a:ext>
            </a:extLst>
          </p:cNvPr>
          <p:cNvSpPr/>
          <p:nvPr/>
        </p:nvSpPr>
        <p:spPr>
          <a:xfrm rot="444618">
            <a:off x="11618807" y="862058"/>
            <a:ext cx="133224" cy="12716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298F8C0B-B158-FC58-1BB2-C0EF3F4F897E}"/>
              </a:ext>
            </a:extLst>
          </p:cNvPr>
          <p:cNvSpPr txBox="1">
            <a:spLocks/>
          </p:cNvSpPr>
          <p:nvPr/>
        </p:nvSpPr>
        <p:spPr>
          <a:xfrm>
            <a:off x="838200" y="1263660"/>
            <a:ext cx="10515600" cy="505747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800" dirty="0"/>
              <a:t>삼각형 그리기 예시</a:t>
            </a:r>
            <a:br>
              <a:rPr lang="en-US" altLang="ko-KR" sz="2000" dirty="0"/>
            </a:br>
            <a:endParaRPr lang="en-US" altLang="ko-KR" dirty="0"/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8658D3-8DA7-E5EE-3EC3-E3D73B0D5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159" y="1823772"/>
            <a:ext cx="2667372" cy="67636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2CFED6B2-710C-1866-5F4A-1ED9DD58B07A}"/>
              </a:ext>
            </a:extLst>
          </p:cNvPr>
          <p:cNvGrpSpPr/>
          <p:nvPr/>
        </p:nvGrpSpPr>
        <p:grpSpPr>
          <a:xfrm>
            <a:off x="1153159" y="2684498"/>
            <a:ext cx="3707658" cy="3201577"/>
            <a:chOff x="1237665" y="2442272"/>
            <a:chExt cx="3707658" cy="3201577"/>
          </a:xfrm>
        </p:grpSpPr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31977B12-46A5-E8E2-36AE-2E89158C2592}"/>
                </a:ext>
              </a:extLst>
            </p:cNvPr>
            <p:cNvCxnSpPr>
              <a:cxnSpLocks/>
            </p:cNvCxnSpPr>
            <p:nvPr/>
          </p:nvCxnSpPr>
          <p:spPr>
            <a:xfrm>
              <a:off x="1500978" y="2888536"/>
              <a:ext cx="31679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014B7414-8538-56C5-DE35-5E96DDA25B2A}"/>
                </a:ext>
              </a:extLst>
            </p:cNvPr>
            <p:cNvCxnSpPr>
              <a:cxnSpLocks/>
            </p:cNvCxnSpPr>
            <p:nvPr/>
          </p:nvCxnSpPr>
          <p:spPr>
            <a:xfrm>
              <a:off x="1777518" y="2602542"/>
              <a:ext cx="0" cy="304130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278A05F-F1F3-4DDD-7306-EE6C64F8ECAF}"/>
                </a:ext>
              </a:extLst>
            </p:cNvPr>
            <p:cNvSpPr txBox="1"/>
            <p:nvPr/>
          </p:nvSpPr>
          <p:spPr>
            <a:xfrm>
              <a:off x="4295567" y="2496739"/>
              <a:ext cx="649756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ore-K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kumimoji="1" lang="en-US" altLang="en-US" sz="1400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kumimoji="1" lang="ko-Kore-KR" alt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C0C01C67-C3E6-32A8-2A7A-15896F173BBD}"/>
                </a:ext>
              </a:extLst>
            </p:cNvPr>
            <p:cNvSpPr/>
            <p:nvPr/>
          </p:nvSpPr>
          <p:spPr>
            <a:xfrm>
              <a:off x="2167916" y="3619027"/>
              <a:ext cx="637858" cy="70087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3F7212C-EA15-3C9E-0C40-03F5199DBADD}"/>
                </a:ext>
              </a:extLst>
            </p:cNvPr>
            <p:cNvCxnSpPr>
              <a:stCxn id="18" idx="0"/>
            </p:cNvCxnSpPr>
            <p:nvPr/>
          </p:nvCxnSpPr>
          <p:spPr>
            <a:xfrm flipV="1">
              <a:off x="2486845" y="2888536"/>
              <a:ext cx="0" cy="730491"/>
            </a:xfrm>
            <a:prstGeom prst="line">
              <a:avLst/>
            </a:prstGeom>
            <a:ln>
              <a:prstDash val="sysDash"/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5F3B1E97-E3E1-4230-410C-B3ACD23E2578}"/>
                </a:ext>
              </a:extLst>
            </p:cNvPr>
            <p:cNvCxnSpPr>
              <a:stCxn id="18" idx="0"/>
            </p:cNvCxnSpPr>
            <p:nvPr/>
          </p:nvCxnSpPr>
          <p:spPr>
            <a:xfrm flipH="1">
              <a:off x="1777518" y="3619027"/>
              <a:ext cx="709327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770D4EA-3200-D3A7-6CC8-76BA90000BDC}"/>
                </a:ext>
              </a:extLst>
            </p:cNvPr>
            <p:cNvSpPr txBox="1"/>
            <p:nvPr/>
          </p:nvSpPr>
          <p:spPr>
            <a:xfrm>
              <a:off x="2574141" y="3385511"/>
              <a:ext cx="884823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ore-K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kumimoji="1" lang="en-US" altLang="en-US" sz="1400" dirty="0">
                  <a:solidFill>
                    <a:schemeClr val="bg1">
                      <a:lumMod val="50000"/>
                    </a:schemeClr>
                  </a:solidFill>
                </a:rPr>
                <a:t>(50,50)</a:t>
              </a:r>
              <a:endParaRPr kumimoji="1" lang="ko-Kore-KR" alt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72A542-8FFD-6CBD-B49F-6FF014F728B0}"/>
                </a:ext>
              </a:extLst>
            </p:cNvPr>
            <p:cNvSpPr txBox="1"/>
            <p:nvPr/>
          </p:nvSpPr>
          <p:spPr>
            <a:xfrm>
              <a:off x="1725504" y="4302943"/>
              <a:ext cx="884823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ore-K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kumimoji="1" lang="en-US" altLang="en-US" sz="1400" dirty="0">
                  <a:solidFill>
                    <a:schemeClr val="bg1">
                      <a:lumMod val="50000"/>
                    </a:schemeClr>
                  </a:solidFill>
                </a:rPr>
                <a:t>(25,100)</a:t>
              </a:r>
              <a:endParaRPr kumimoji="1" lang="ko-Kore-KR" alt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2F94DFE-70C9-905F-2BBA-3DA7A03D7E3C}"/>
                </a:ext>
              </a:extLst>
            </p:cNvPr>
            <p:cNvSpPr txBox="1"/>
            <p:nvPr/>
          </p:nvSpPr>
          <p:spPr>
            <a:xfrm>
              <a:off x="2664822" y="4303254"/>
              <a:ext cx="884823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ore-K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kumimoji="1" lang="en-US" altLang="en-US" sz="1400" dirty="0">
                  <a:solidFill>
                    <a:schemeClr val="bg1">
                      <a:lumMod val="50000"/>
                    </a:schemeClr>
                  </a:solidFill>
                </a:rPr>
                <a:t>(75,100)</a:t>
              </a:r>
              <a:endParaRPr kumimoji="1" lang="ko-Kore-KR" alt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27D1B37-274F-E73C-E086-863F1DF40B8C}"/>
                </a:ext>
              </a:extLst>
            </p:cNvPr>
            <p:cNvSpPr txBox="1"/>
            <p:nvPr/>
          </p:nvSpPr>
          <p:spPr>
            <a:xfrm>
              <a:off x="1237665" y="2442272"/>
              <a:ext cx="649756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ore-K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kumimoji="1" lang="en-US" altLang="en-US" sz="1400" dirty="0">
                  <a:solidFill>
                    <a:schemeClr val="bg1">
                      <a:lumMod val="50000"/>
                    </a:schemeClr>
                  </a:solidFill>
                </a:rPr>
                <a:t>(0,0)</a:t>
              </a:r>
              <a:endParaRPr kumimoji="1" lang="ko-Kore-KR" alt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33F547-6EFD-2902-AF2A-16585771BC92}"/>
                </a:ext>
              </a:extLst>
            </p:cNvPr>
            <p:cNvSpPr txBox="1"/>
            <p:nvPr/>
          </p:nvSpPr>
          <p:spPr>
            <a:xfrm>
              <a:off x="1500978" y="5173800"/>
              <a:ext cx="649756" cy="37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ore-K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kumimoji="1" lang="en-US" altLang="en-US" sz="1400" dirty="0">
                  <a:solidFill>
                    <a:schemeClr val="bg1">
                      <a:lumMod val="50000"/>
                    </a:schemeClr>
                  </a:solidFill>
                </a:rPr>
                <a:t>y</a:t>
              </a:r>
              <a:endParaRPr kumimoji="1" lang="ko-Kore-KR" alt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8049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BDF1C-9D16-5391-5360-C7D875485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A6B3641-C75F-D3ED-040A-56C5B0120AC9}"/>
              </a:ext>
            </a:extLst>
          </p:cNvPr>
          <p:cNvSpPr/>
          <p:nvPr/>
        </p:nvSpPr>
        <p:spPr>
          <a:xfrm>
            <a:off x="0" y="6525658"/>
            <a:ext cx="12192000" cy="351377"/>
          </a:xfrm>
          <a:prstGeom prst="rect">
            <a:avLst/>
          </a:prstGeom>
          <a:solidFill>
            <a:srgbClr val="3F6CB2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E13B8B-501B-6D39-977A-EBEB20F937BA}"/>
              </a:ext>
            </a:extLst>
          </p:cNvPr>
          <p:cNvSpPr txBox="1"/>
          <p:nvPr/>
        </p:nvSpPr>
        <p:spPr>
          <a:xfrm>
            <a:off x="0" y="6529595"/>
            <a:ext cx="4150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Cascadia Code" panose="020B0609020000020004" pitchFamily="49" charset="0"/>
              </a:rPr>
              <a:t>Java Programming 2</a:t>
            </a:r>
            <a:endParaRPr lang="ko-KR" altLang="en-US" sz="1400" b="1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Cascadia Code" panose="020B0609020000020004" pitchFamily="49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AC818AD-3EFB-7FEE-75D1-DC62F2896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5314" y="6511914"/>
            <a:ext cx="505695" cy="351377"/>
          </a:xfrm>
        </p:spPr>
        <p:txBody>
          <a:bodyPr/>
          <a:lstStyle/>
          <a:p>
            <a:fld id="{EB95F42B-7362-4A24-8603-7CC5EAE561F5}" type="slidenum">
              <a:rPr lang="ko-KR" altLang="en-US" sz="1600" b="1" u="sng" smtClean="0">
                <a:solidFill>
                  <a:schemeClr val="bg1"/>
                </a:solidFill>
                <a:ea typeface="나눔바른펜" panose="020B0503000000000000"/>
              </a:rPr>
              <a:t>8</a:t>
            </a:fld>
            <a:endParaRPr lang="ko-KR" altLang="en-US" sz="1600" b="1" u="sng" dirty="0">
              <a:solidFill>
                <a:schemeClr val="bg1"/>
              </a:solidFill>
              <a:ea typeface="나눔바른펜" panose="020B050300000000000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B6133D-8991-D670-90DB-61DF003E542A}"/>
              </a:ext>
            </a:extLst>
          </p:cNvPr>
          <p:cNvSpPr/>
          <p:nvPr/>
        </p:nvSpPr>
        <p:spPr>
          <a:xfrm>
            <a:off x="0" y="332960"/>
            <a:ext cx="266448" cy="6652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58D078-A230-5C88-5727-95C73C823D3E}"/>
              </a:ext>
            </a:extLst>
          </p:cNvPr>
          <p:cNvSpPr/>
          <p:nvPr/>
        </p:nvSpPr>
        <p:spPr>
          <a:xfrm>
            <a:off x="511055" y="332960"/>
            <a:ext cx="4629356" cy="5926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tx1"/>
                </a:solidFill>
                <a:latin typeface="+mj-lt"/>
              </a:rPr>
              <a:t>문제 </a:t>
            </a:r>
            <a:r>
              <a:rPr lang="en-US" altLang="ko-KR" sz="3200" b="1" dirty="0">
                <a:solidFill>
                  <a:schemeClr val="tx1"/>
                </a:solidFill>
                <a:latin typeface="+mj-lt"/>
              </a:rPr>
              <a:t>1 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(40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점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)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68D4CFF-2CCD-4D17-B8F1-2A496CD018A0}"/>
              </a:ext>
            </a:extLst>
          </p:cNvPr>
          <p:cNvCxnSpPr>
            <a:cxnSpLocks/>
          </p:cNvCxnSpPr>
          <p:nvPr/>
        </p:nvCxnSpPr>
        <p:spPr>
          <a:xfrm>
            <a:off x="389580" y="926471"/>
            <a:ext cx="11346230" cy="0"/>
          </a:xfrm>
          <a:prstGeom prst="line">
            <a:avLst/>
          </a:prstGeom>
          <a:ln>
            <a:solidFill>
              <a:srgbClr val="3F6C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B6A67AFD-E4FA-EFE6-170A-9ADF4085C2A6}"/>
              </a:ext>
            </a:extLst>
          </p:cNvPr>
          <p:cNvSpPr/>
          <p:nvPr/>
        </p:nvSpPr>
        <p:spPr>
          <a:xfrm rot="444618">
            <a:off x="373359" y="862979"/>
            <a:ext cx="133224" cy="12716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D260C67-8060-564B-BB1A-53CFDE490830}"/>
              </a:ext>
            </a:extLst>
          </p:cNvPr>
          <p:cNvSpPr/>
          <p:nvPr/>
        </p:nvSpPr>
        <p:spPr>
          <a:xfrm rot="444618">
            <a:off x="11618807" y="862058"/>
            <a:ext cx="133224" cy="12716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C8DA5F-9059-6806-F90F-A691524518C8}"/>
              </a:ext>
            </a:extLst>
          </p:cNvPr>
          <p:cNvSpPr txBox="1"/>
          <p:nvPr/>
        </p:nvSpPr>
        <p:spPr>
          <a:xfrm>
            <a:off x="5711469" y="1162585"/>
            <a:ext cx="316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실행결과 예시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: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F407ACB-CBB3-666A-B967-B658BA4031F4}"/>
              </a:ext>
            </a:extLst>
          </p:cNvPr>
          <p:cNvGrpSpPr/>
          <p:nvPr/>
        </p:nvGrpSpPr>
        <p:grpSpPr>
          <a:xfrm>
            <a:off x="5744774" y="1516625"/>
            <a:ext cx="4673601" cy="4772920"/>
            <a:chOff x="6096000" y="1461460"/>
            <a:chExt cx="4673601" cy="4772920"/>
          </a:xfrm>
        </p:grpSpPr>
        <p:pic>
          <p:nvPicPr>
            <p:cNvPr id="41" name="도형 그림판 2024-11-05 20-49-54">
              <a:hlinkClick r:id="" action="ppaction://media"/>
              <a:extLst>
                <a:ext uri="{FF2B5EF4-FFF2-40B4-BE49-F238E27FC236}">
                  <a16:creationId xmlns:a16="http://schemas.microsoft.com/office/drawing/2014/main" id="{4BA0421B-21C8-8605-38AC-679925A75DE2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>
              <a:off x="6096000" y="1763980"/>
              <a:ext cx="4673600" cy="4470400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1D670266-4AA7-4B44-C156-AC62E50E8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1" y="1461460"/>
              <a:ext cx="4673600" cy="300081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9314E52-59CE-F0A2-7E42-C8178328D735}"/>
              </a:ext>
            </a:extLst>
          </p:cNvPr>
          <p:cNvGrpSpPr/>
          <p:nvPr/>
        </p:nvGrpSpPr>
        <p:grpSpPr>
          <a:xfrm>
            <a:off x="847617" y="1161754"/>
            <a:ext cx="4360224" cy="5127789"/>
            <a:chOff x="847617" y="1161754"/>
            <a:chExt cx="4360224" cy="5127789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DF7909DA-1E42-952E-2028-3D715D70B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7617" y="1161754"/>
              <a:ext cx="4360224" cy="5127789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33BB95F2-BA07-44F3-AE46-62B104449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08079" y="1979491"/>
              <a:ext cx="2272470" cy="1037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315498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1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C70AC-DF6D-4953-6FF3-5547CAB9E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DC9095C-EF80-8882-72E6-78B260C1869C}"/>
              </a:ext>
            </a:extLst>
          </p:cNvPr>
          <p:cNvSpPr/>
          <p:nvPr/>
        </p:nvSpPr>
        <p:spPr>
          <a:xfrm>
            <a:off x="0" y="6525658"/>
            <a:ext cx="12192000" cy="351377"/>
          </a:xfrm>
          <a:prstGeom prst="rect">
            <a:avLst/>
          </a:prstGeom>
          <a:solidFill>
            <a:srgbClr val="3F6CB2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B1E3E6-4D87-9457-4CE4-7A8FF2A5C95C}"/>
              </a:ext>
            </a:extLst>
          </p:cNvPr>
          <p:cNvSpPr txBox="1"/>
          <p:nvPr/>
        </p:nvSpPr>
        <p:spPr>
          <a:xfrm>
            <a:off x="0" y="6529595"/>
            <a:ext cx="4150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Cascadia Code" panose="020B0609020000020004" pitchFamily="49" charset="0"/>
              </a:rPr>
              <a:t>Java Programming 2</a:t>
            </a:r>
            <a:endParaRPr lang="ko-KR" altLang="en-US" sz="1400" b="1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Cascadia Code" panose="020B0609020000020004" pitchFamily="49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D7090C7-FC16-AAE2-616A-07AC3FCE2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5314" y="6511914"/>
            <a:ext cx="505695" cy="351377"/>
          </a:xfrm>
        </p:spPr>
        <p:txBody>
          <a:bodyPr/>
          <a:lstStyle/>
          <a:p>
            <a:fld id="{EB95F42B-7362-4A24-8603-7CC5EAE561F5}" type="slidenum">
              <a:rPr lang="ko-KR" altLang="en-US" sz="1600" b="1" u="sng" smtClean="0">
                <a:solidFill>
                  <a:schemeClr val="bg1"/>
                </a:solidFill>
                <a:ea typeface="나눔바른펜" panose="020B0503000000000000"/>
              </a:rPr>
              <a:t>9</a:t>
            </a:fld>
            <a:endParaRPr lang="ko-KR" altLang="en-US" sz="1600" b="1" u="sng" dirty="0">
              <a:solidFill>
                <a:schemeClr val="bg1"/>
              </a:solidFill>
              <a:ea typeface="나눔바른펜" panose="020B050300000000000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371F823-65A6-CA0C-0D13-3F564CB5B08E}"/>
              </a:ext>
            </a:extLst>
          </p:cNvPr>
          <p:cNvSpPr/>
          <p:nvPr/>
        </p:nvSpPr>
        <p:spPr>
          <a:xfrm>
            <a:off x="0" y="332960"/>
            <a:ext cx="266448" cy="6652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D03FFDC-2FE9-21C6-B1E0-3B6B5B074FD4}"/>
              </a:ext>
            </a:extLst>
          </p:cNvPr>
          <p:cNvSpPr/>
          <p:nvPr/>
        </p:nvSpPr>
        <p:spPr>
          <a:xfrm>
            <a:off x="511055" y="332960"/>
            <a:ext cx="4629356" cy="5926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tx1"/>
                </a:solidFill>
                <a:latin typeface="+mj-lt"/>
              </a:rPr>
              <a:t>문제 </a:t>
            </a:r>
            <a:r>
              <a:rPr lang="en-US" altLang="ko-KR" sz="3200" b="1" dirty="0">
                <a:solidFill>
                  <a:schemeClr val="tx1"/>
                </a:solidFill>
                <a:latin typeface="+mj-lt"/>
              </a:rPr>
              <a:t>2 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(30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점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)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FB03C11-B094-A079-2A11-6B8CEEC005BE}"/>
              </a:ext>
            </a:extLst>
          </p:cNvPr>
          <p:cNvCxnSpPr>
            <a:cxnSpLocks/>
          </p:cNvCxnSpPr>
          <p:nvPr/>
        </p:nvCxnSpPr>
        <p:spPr>
          <a:xfrm>
            <a:off x="389580" y="926471"/>
            <a:ext cx="11346230" cy="0"/>
          </a:xfrm>
          <a:prstGeom prst="line">
            <a:avLst/>
          </a:prstGeom>
          <a:ln>
            <a:solidFill>
              <a:srgbClr val="3F6C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185F341E-39B1-D6CD-BEE1-4D067B1F69D5}"/>
              </a:ext>
            </a:extLst>
          </p:cNvPr>
          <p:cNvSpPr/>
          <p:nvPr/>
        </p:nvSpPr>
        <p:spPr>
          <a:xfrm rot="444618">
            <a:off x="373359" y="862979"/>
            <a:ext cx="133224" cy="12716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99ADC9D-4CD7-641F-5E21-66C9E5C2ADE8}"/>
              </a:ext>
            </a:extLst>
          </p:cNvPr>
          <p:cNvSpPr/>
          <p:nvPr/>
        </p:nvSpPr>
        <p:spPr>
          <a:xfrm rot="444618">
            <a:off x="11618807" y="862058"/>
            <a:ext cx="133224" cy="12716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7FCC377A-76A2-44DD-35C1-7BFF3D8F2D03}"/>
              </a:ext>
            </a:extLst>
          </p:cNvPr>
          <p:cNvSpPr txBox="1">
            <a:spLocks/>
          </p:cNvSpPr>
          <p:nvPr/>
        </p:nvSpPr>
        <p:spPr>
          <a:xfrm>
            <a:off x="838200" y="1027488"/>
            <a:ext cx="10515600" cy="5425604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/>
              <a:t>이미지를 읽어와 색상이 반전되는 프로그램을 </a:t>
            </a:r>
            <a:r>
              <a:rPr lang="en-US" altLang="ko-KR" sz="2000" b="1" dirty="0">
                <a:solidFill>
                  <a:srgbClr val="FF0000"/>
                </a:solidFill>
              </a:rPr>
              <a:t>Inversion</a:t>
            </a:r>
            <a:r>
              <a:rPr lang="ko-KR" altLang="en-US" sz="2000" dirty="0"/>
              <a:t>에서 조건에 맞게 구현하고 테스트하세요</a:t>
            </a:r>
            <a:r>
              <a:rPr lang="en-US" altLang="ko-KR" sz="2000" dirty="0"/>
              <a:t>.</a:t>
            </a:r>
          </a:p>
          <a:p>
            <a:pPr marL="540000" lvl="1" indent="-2880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800" dirty="0"/>
              <a:t>이미지는 </a:t>
            </a:r>
            <a:r>
              <a:rPr lang="en-US" altLang="ko-KR" sz="1800" dirty="0"/>
              <a:t>6</a:t>
            </a:r>
            <a:r>
              <a:rPr lang="ko-KR" altLang="en-US" sz="1800" dirty="0"/>
              <a:t>주차에서 사용한 이미지 </a:t>
            </a:r>
            <a:r>
              <a:rPr lang="en-US" altLang="ko-KR" sz="1800" dirty="0"/>
              <a:t>“</a:t>
            </a:r>
            <a:r>
              <a:rPr lang="en-US" altLang="ko-KR" sz="1800" dirty="0" err="1"/>
              <a:t>imgs</a:t>
            </a:r>
            <a:r>
              <a:rPr lang="en-US" altLang="ko-KR" sz="1800" dirty="0"/>
              <a:t>/img4.jpg”</a:t>
            </a:r>
            <a:r>
              <a:rPr lang="ko-KR" altLang="en-US" sz="1800" dirty="0"/>
              <a:t> 사용</a:t>
            </a:r>
            <a:endParaRPr lang="en-US" altLang="ko-KR" sz="1600" dirty="0"/>
          </a:p>
          <a:p>
            <a:pPr marL="540000" lvl="1" indent="-2880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800" dirty="0"/>
              <a:t>색상 반전은 각 </a:t>
            </a:r>
            <a:r>
              <a:rPr lang="en-US" altLang="ko-KR" sz="1800" dirty="0"/>
              <a:t>RGB </a:t>
            </a:r>
            <a:r>
              <a:rPr lang="ko-KR" altLang="en-US" sz="1800" dirty="0"/>
              <a:t>값을 </a:t>
            </a:r>
            <a:r>
              <a:rPr lang="en-US" altLang="ko-KR" sz="1800" dirty="0"/>
              <a:t>255</a:t>
            </a:r>
            <a:r>
              <a:rPr lang="ko-KR" altLang="en-US" sz="1800" dirty="0"/>
              <a:t>에서 빼서 구현</a:t>
            </a:r>
            <a:endParaRPr lang="en-US" altLang="ko-KR" sz="1800" dirty="0"/>
          </a:p>
          <a:p>
            <a:pPr marL="540000" lvl="1" indent="-2880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800" dirty="0"/>
          </a:p>
          <a:p>
            <a:pPr marL="252000" lvl="1" indent="0">
              <a:lnSpc>
                <a:spcPct val="150000"/>
              </a:lnSpc>
              <a:buNone/>
            </a:pPr>
            <a:r>
              <a:rPr lang="en-US" altLang="ko-KR" dirty="0"/>
              <a:t>- </a:t>
            </a:r>
            <a:r>
              <a:rPr lang="ko-KR" altLang="en-US" b="1" dirty="0"/>
              <a:t>클래스 명 </a:t>
            </a:r>
            <a:r>
              <a:rPr lang="en-US" altLang="ko-KR" b="1" dirty="0"/>
              <a:t>: </a:t>
            </a:r>
            <a:r>
              <a:rPr lang="en-US" altLang="ko-KR" b="1" dirty="0">
                <a:solidFill>
                  <a:srgbClr val="FF0000"/>
                </a:solidFill>
              </a:rPr>
              <a:t>Inversion</a:t>
            </a:r>
            <a:endParaRPr lang="en-US" altLang="ko-KR" dirty="0"/>
          </a:p>
          <a:p>
            <a:pPr marL="252000" lvl="1" indent="0">
              <a:lnSpc>
                <a:spcPct val="150000"/>
              </a:lnSpc>
              <a:buNone/>
            </a:pPr>
            <a:endParaRPr lang="en-US" altLang="ko-KR" sz="2800" dirty="0"/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endParaRPr lang="en-US" altLang="ko-KR" sz="2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2E5DEBD-91CC-5421-765D-678F5AF2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805" y="3674918"/>
            <a:ext cx="1343212" cy="2857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9D70624-7C80-61F0-BC47-0B085682B65A}"/>
              </a:ext>
            </a:extLst>
          </p:cNvPr>
          <p:cNvSpPr txBox="1"/>
          <p:nvPr/>
        </p:nvSpPr>
        <p:spPr>
          <a:xfrm>
            <a:off x="1127761" y="2956560"/>
            <a:ext cx="5043714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Hint: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강의 자료 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11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장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 Lab 11-3: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영상처리 부분 참고</a:t>
            </a:r>
            <a:endParaRPr kumimoji="1" lang="ko-Kore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CD68634-C230-D8BB-C60C-312815E87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1913" y="4071193"/>
            <a:ext cx="1967107" cy="2280210"/>
          </a:xfrm>
          <a:prstGeom prst="rect">
            <a:avLst/>
          </a:prstGeom>
        </p:spPr>
      </p:pic>
      <p:pic>
        <p:nvPicPr>
          <p:cNvPr id="21" name="그림 20" descr="포유류, 다람쥐, 야외, 설치류이(가) 표시된 사진&#10;&#10;자동 생성된 설명">
            <a:extLst>
              <a:ext uri="{FF2B5EF4-FFF2-40B4-BE49-F238E27FC236}">
                <a16:creationId xmlns:a16="http://schemas.microsoft.com/office/drawing/2014/main" id="{7C2BAA8B-F10E-3DE8-2614-26C752B697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773" y="4351112"/>
            <a:ext cx="1989874" cy="200029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819308E-01A8-49DD-4BA3-B0BB8291E0CF}"/>
              </a:ext>
            </a:extLst>
          </p:cNvPr>
          <p:cNvSpPr txBox="1"/>
          <p:nvPr/>
        </p:nvSpPr>
        <p:spPr>
          <a:xfrm>
            <a:off x="8990473" y="3688117"/>
            <a:ext cx="316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실행결과 예시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: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020FF51-5602-F9E4-CA6B-FCB91391099E}"/>
              </a:ext>
            </a:extLst>
          </p:cNvPr>
          <p:cNvCxnSpPr/>
          <p:nvPr/>
        </p:nvCxnSpPr>
        <p:spPr>
          <a:xfrm>
            <a:off x="8496049" y="5353176"/>
            <a:ext cx="4117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104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</TotalTime>
  <Words>694</Words>
  <Application>Microsoft Office PowerPoint</Application>
  <PresentationFormat>와이드스크린</PresentationFormat>
  <Paragraphs>93</Paragraphs>
  <Slides>12</Slides>
  <Notes>10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HY중고딕</vt:lpstr>
      <vt:lpstr>Myriad Pro</vt:lpstr>
      <vt:lpstr>나눔고딕 ExtraBold</vt:lpstr>
      <vt:lpstr>나눔바른펜</vt:lpstr>
      <vt:lpstr>맑은 고딕</vt:lpstr>
      <vt:lpstr>Arial</vt:lpstr>
      <vt:lpstr>Verdana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강지호</dc:creator>
  <cp:lastModifiedBy>강지호</cp:lastModifiedBy>
  <cp:revision>11</cp:revision>
  <dcterms:created xsi:type="dcterms:W3CDTF">2024-08-28T07:20:12Z</dcterms:created>
  <dcterms:modified xsi:type="dcterms:W3CDTF">2024-11-06T19:17:53Z</dcterms:modified>
</cp:coreProperties>
</file>